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9" r:id="rId2"/>
  </p:sldMasterIdLst>
  <p:notesMasterIdLst>
    <p:notesMasterId r:id="rId20"/>
  </p:notesMasterIdLst>
  <p:sldIdLst>
    <p:sldId id="328" r:id="rId3"/>
    <p:sldId id="329" r:id="rId4"/>
    <p:sldId id="379" r:id="rId5"/>
    <p:sldId id="380" r:id="rId6"/>
    <p:sldId id="330" r:id="rId7"/>
    <p:sldId id="331" r:id="rId8"/>
    <p:sldId id="332" r:id="rId9"/>
    <p:sldId id="335" r:id="rId10"/>
    <p:sldId id="336" r:id="rId11"/>
    <p:sldId id="338" r:id="rId12"/>
    <p:sldId id="352" r:id="rId13"/>
    <p:sldId id="354" r:id="rId14"/>
    <p:sldId id="355" r:id="rId15"/>
    <p:sldId id="359" r:id="rId16"/>
    <p:sldId id="378" r:id="rId17"/>
    <p:sldId id="259" r:id="rId18"/>
    <p:sldId id="271"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p15:clr>
            <a:srgbClr val="A4A3A4"/>
          </p15:clr>
        </p15:guide>
        <p15:guide id="2" orient="horz" pos="935">
          <p15:clr>
            <a:srgbClr val="A4A3A4"/>
          </p15:clr>
        </p15:guide>
        <p15:guide id="3" orient="horz" pos="1162">
          <p15:clr>
            <a:srgbClr val="A4A3A4"/>
          </p15:clr>
        </p15:guide>
        <p15:guide id="4" orient="horz" pos="3748">
          <p15:clr>
            <a:srgbClr val="A4A3A4"/>
          </p15:clr>
        </p15:guide>
        <p15:guide id="5" orient="horz" pos="2160">
          <p15:clr>
            <a:srgbClr val="A4A3A4"/>
          </p15:clr>
        </p15:guide>
        <p15:guide id="6" orient="horz" pos="4088">
          <p15:clr>
            <a:srgbClr val="A4A3A4"/>
          </p15:clr>
        </p15:guide>
        <p15:guide id="7" pos="2880">
          <p15:clr>
            <a:srgbClr val="A4A3A4"/>
          </p15:clr>
        </p15:guide>
        <p15:guide id="8" pos="5375">
          <p15:clr>
            <a:srgbClr val="A4A3A4"/>
          </p15:clr>
        </p15:guide>
        <p15:guide id="9" pos="385">
          <p15:clr>
            <a:srgbClr val="A4A3A4"/>
          </p15:clr>
        </p15:guide>
        <p15:guide id="10" pos="2925">
          <p15:clr>
            <a:srgbClr val="A4A3A4"/>
          </p15:clr>
        </p15:guide>
        <p15:guide id="11"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1181" autoAdjust="0"/>
    <p:restoredTop sz="94660"/>
  </p:normalViewPr>
  <p:slideViewPr>
    <p:cSldViewPr snapToObjects="1" showGuides="1">
      <p:cViewPr varScale="1">
        <p:scale>
          <a:sx n="84" d="100"/>
          <a:sy n="84" d="100"/>
        </p:scale>
        <p:origin x="869" y="82"/>
      </p:cViewPr>
      <p:guideLst>
        <p:guide orient="horz" pos="3612"/>
        <p:guide orient="horz" pos="935"/>
        <p:guide orient="horz" pos="1162"/>
        <p:guide orient="horz" pos="3748"/>
        <p:guide orient="horz" pos="2160"/>
        <p:guide orient="horz" pos="4088"/>
        <p:guide pos="2880"/>
        <p:guide pos="5375"/>
        <p:guide pos="385"/>
        <p:guide pos="2925"/>
        <p:guide pos="283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165E1-7AC4-47F3-9340-420051C34E2A}" type="datetimeFigureOut">
              <a:rPr lang="sv-SE" smtClean="0"/>
              <a:pPr/>
              <a:t>2017-10-06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9D678-5D69-496D-996F-7784739AF0C5}" type="slidenum">
              <a:rPr lang="sv-SE" smtClean="0"/>
              <a:pPr/>
              <a:t>‹#›</a:t>
            </a:fld>
            <a:endParaRPr lang="sv-SE"/>
          </a:p>
        </p:txBody>
      </p:sp>
    </p:spTree>
    <p:extLst>
      <p:ext uri="{BB962C8B-B14F-4D97-AF65-F5344CB8AC3E}">
        <p14:creationId xmlns:p14="http://schemas.microsoft.com/office/powerpoint/2010/main" val="344358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58C38345-5A9C-45A3-9906-4D605F54CB80}" type="slidenum">
              <a:rPr lang="sv-SE" altLang="sv-SE" sz="1200" smtClean="0">
                <a:solidFill>
                  <a:schemeClr val="tx1"/>
                </a:solidFill>
                <a:latin typeface="Arial" charset="0"/>
              </a:rPr>
              <a:pPr eaLnBrk="1" hangingPunct="1"/>
              <a:t>3</a:t>
            </a:fld>
            <a:endParaRPr lang="sv-SE" altLang="sv-SE" sz="1200" smtClean="0">
              <a:solidFill>
                <a:schemeClr val="tx1"/>
              </a:solidFill>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mtClean="0"/>
              <a:t>Denna bild är tagen från vårt webb-verktyg där man själv kan se effekten av olika avgifter och olika spartid. </a:t>
            </a:r>
          </a:p>
          <a:p>
            <a:pPr eaLnBrk="1" hangingPunct="1"/>
            <a:endParaRPr lang="sv-SE" altLang="sv-SE" smtClean="0"/>
          </a:p>
          <a:p>
            <a:pPr eaLnBrk="1" hangingPunct="1"/>
            <a:r>
              <a:rPr lang="sv-SE" altLang="sv-SE" smtClean="0"/>
              <a:t>Vi ger här två exempel, ett med 0,14 procent i avgift och ett med 1 procent i avgift. </a:t>
            </a:r>
          </a:p>
          <a:p>
            <a:pPr eaLnBrk="1" hangingPunct="1"/>
            <a:endParaRPr lang="sv-SE" altLang="sv-SE" smtClean="0"/>
          </a:p>
          <a:p>
            <a:pPr eaLnBrk="1" hangingPunct="1"/>
            <a:r>
              <a:rPr lang="sv-SE" altLang="sv-SE" smtClean="0"/>
              <a:t>0,15 % fondavgift- Sparkapital minskar 6 % på 40 års sikt</a:t>
            </a:r>
          </a:p>
          <a:p>
            <a:pPr eaLnBrk="1" hangingPunct="1"/>
            <a:endParaRPr lang="sv-SE" altLang="sv-SE" smtClean="0"/>
          </a:p>
          <a:p>
            <a:pPr eaLnBrk="1" hangingPunct="1"/>
            <a:r>
              <a:rPr lang="sv-SE" altLang="sv-SE" smtClean="0"/>
              <a:t>Har AP7-Såfan, ickevalsalternativ men också valbar</a:t>
            </a:r>
            <a:endParaRPr lang="en-US" altLang="sv-SE" smtClean="0"/>
          </a:p>
        </p:txBody>
      </p:sp>
    </p:spTree>
    <p:extLst>
      <p:ext uri="{BB962C8B-B14F-4D97-AF65-F5344CB8AC3E}">
        <p14:creationId xmlns:p14="http://schemas.microsoft.com/office/powerpoint/2010/main" val="350274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2B37AB15-5A5B-4C3A-A3A8-D1D8A1E1A091}" type="slidenum">
              <a:rPr lang="sv-SE" altLang="sv-SE" sz="1200" smtClean="0">
                <a:solidFill>
                  <a:schemeClr val="tx1"/>
                </a:solidFill>
                <a:latin typeface="Arial" charset="0"/>
              </a:rPr>
              <a:pPr eaLnBrk="1" hangingPunct="1"/>
              <a:t>4</a:t>
            </a:fld>
            <a:endParaRPr lang="sv-SE" altLang="sv-SE" sz="1200" smtClean="0">
              <a:solidFill>
                <a:schemeClr val="tx1"/>
              </a:solidFill>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mtClean="0"/>
              <a:t>Fondavgiften – en av de viktigaste faktorerna för hur stor pension du får. Kommer alltid att finnas. Oftast lika hög oavsett om fonden går bra eller dåligt. Avkastningen på fonderna är svår att förutse, men avgiften är känd i förväg.</a:t>
            </a:r>
          </a:p>
          <a:p>
            <a:pPr eaLnBrk="1" hangingPunct="1"/>
            <a:endParaRPr lang="sv-SE" altLang="sv-SE" smtClean="0"/>
          </a:p>
          <a:p>
            <a:pPr eaLnBrk="1" hangingPunct="1"/>
            <a:r>
              <a:rPr lang="sv-SE" altLang="sv-SE" smtClean="0"/>
              <a:t>Kostnaden är viktig. Fondavgiften urholkar sparandet. </a:t>
            </a:r>
          </a:p>
          <a:p>
            <a:pPr eaLnBrk="1" hangingPunct="1"/>
            <a:r>
              <a:rPr lang="sv-SE" altLang="sv-SE" smtClean="0"/>
              <a:t>Genom att välja fonder med låga avgifter kan du höja din pension. Avgifterna äter på ditt kapital varje år. Hade du haft kvar pengarna hade du dessutom fått ränta på dem år efter år. Stor betydelse på lång sikt, 30 - 40 år.  1% avgift bränner bort 1/3-del på 40 år. </a:t>
            </a:r>
          </a:p>
          <a:p>
            <a:pPr eaLnBrk="1" hangingPunct="1"/>
            <a:r>
              <a:rPr lang="sv-SE" altLang="sv-SE" smtClean="0"/>
              <a:t>Förutsättning: Avkastning +-0</a:t>
            </a:r>
          </a:p>
          <a:p>
            <a:pPr eaLnBrk="1" hangingPunct="1"/>
            <a:endParaRPr lang="sv-SE" altLang="sv-SE" smtClean="0"/>
          </a:p>
          <a:p>
            <a:pPr eaLnBrk="1" hangingPunct="1"/>
            <a:r>
              <a:rPr lang="sv-SE" altLang="sv-SE" smtClean="0"/>
              <a:t>Välj alltid fonderna med lägst avgift i de kategorier som passar dig. Ändra avgift och se effekten </a:t>
            </a:r>
            <a:endParaRPr lang="en-US" altLang="sv-SE" smtClean="0"/>
          </a:p>
          <a:p>
            <a:pPr eaLnBrk="1" hangingPunct="1"/>
            <a:endParaRPr lang="sv-SE" altLang="sv-SE" smtClean="0"/>
          </a:p>
          <a:p>
            <a:pPr eaLnBrk="1" hangingPunct="1"/>
            <a:r>
              <a:rPr lang="sv-SE" altLang="sv-SE" smtClean="0"/>
              <a:t>Siffrorna är allt annat lika, dvs. fonden i exemplet förutsätts ha en avkastning på plus-minus noll. De flesta fonder har självklart en avkastning som gör att urgröpningeffekten inte blir så stor. Men hur många vet HUR stor avkastningen i en fond blir på 20-40 års sparande? Det enda vi vet med säkerhet är att fondens avgift ligger kvar, oavsett om fonden går bra eller inte. Och siffrorna i tabellen gäller även om avkastningen mildrar konsekvenserna: avgifterna försämrar din pension. Om du väljer mellan två lika fonder i samma fondkategori, ja då är avgiften en mycket viktig faktor att ta hänsyn till.</a:t>
            </a:r>
          </a:p>
          <a:p>
            <a:pPr eaLnBrk="1" hangingPunct="1"/>
            <a:endParaRPr lang="sv-SE" altLang="sv-SE" smtClean="0"/>
          </a:p>
          <a:p>
            <a:pPr eaLnBrk="1" hangingPunct="1"/>
            <a:r>
              <a:rPr lang="sv-SE" altLang="sv-SE" smtClean="0"/>
              <a:t>Kapital försvinner,  Ränta på ränta-effekt</a:t>
            </a:r>
          </a:p>
          <a:p>
            <a:pPr eaLnBrk="1" hangingPunct="1"/>
            <a:endParaRPr lang="sv-SE" altLang="sv-SE" smtClean="0"/>
          </a:p>
          <a:p>
            <a:pPr eaLnBrk="1" hangingPunct="1"/>
            <a:r>
              <a:rPr lang="sv-SE" altLang="sv-SE" smtClean="0"/>
              <a:t>Finns bra rabatter i pensionssystemet i motsats till om samma fond väljs privat.</a:t>
            </a:r>
          </a:p>
          <a:p>
            <a:pPr eaLnBrk="1" hangingPunct="1"/>
            <a:endParaRPr lang="en-US" altLang="sv-SE" smtClean="0"/>
          </a:p>
        </p:txBody>
      </p:sp>
    </p:spTree>
    <p:extLst>
      <p:ext uri="{BB962C8B-B14F-4D97-AF65-F5344CB8AC3E}">
        <p14:creationId xmlns:p14="http://schemas.microsoft.com/office/powerpoint/2010/main" val="187035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01 – Grön">
    <p:bg>
      <p:bgPr>
        <a:solidFill>
          <a:schemeClr val="accent3">
            <a:lumMod val="90000"/>
          </a:schemeClr>
        </a:solid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3" name="Rektangel 2"/>
            <p:cNvSpPr/>
            <p:nvPr userDrawn="1"/>
          </p:nvSpPr>
          <p:spPr>
            <a:xfrm>
              <a:off x="4949593" y="3714055"/>
              <a:ext cx="3286800" cy="222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420258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 Grön">
    <p:bg>
      <p:bgPr>
        <a:solidFill>
          <a:schemeClr val="accent3">
            <a:lumMod val="90000"/>
          </a:schemeClr>
        </a:solid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27081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302938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02 – Foto">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03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04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sida 05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a 06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07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p 4"/>
          <p:cNvGrpSpPr/>
          <p:nvPr userDrawn="1"/>
        </p:nvGrpSpPr>
        <p:grpSpPr>
          <a:xfrm>
            <a:off x="4949593" y="3714055"/>
            <a:ext cx="3286800" cy="2228400"/>
            <a:chOff x="4949593" y="3714055"/>
            <a:chExt cx="3286800" cy="2228400"/>
          </a:xfrm>
        </p:grpSpPr>
        <p:sp>
          <p:nvSpPr>
            <p:cNvPr id="7" name="Rektangel 6"/>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446" y="5370304"/>
              <a:ext cx="1116609" cy="360000"/>
            </a:xfrm>
            <a:prstGeom prst="rect">
              <a:avLst/>
            </a:prstGeom>
          </p:spPr>
        </p:pic>
      </p:grpSp>
      <p:sp>
        <p:nvSpPr>
          <p:cNvPr id="2" name="Rubrik 1"/>
          <p:cNvSpPr>
            <a:spLocks noGrp="1"/>
          </p:cNvSpPr>
          <p:nvPr userDrawn="1">
            <p:ph type="ctrTitle"/>
          </p:nvPr>
        </p:nvSpPr>
        <p:spPr>
          <a:xfrm>
            <a:off x="4948552" y="3714055"/>
            <a:ext cx="3287841" cy="1243466"/>
          </a:xfrm>
          <a:noFill/>
        </p:spPr>
        <p:txBody>
          <a:bodyPr lIns="360000" tIns="198000" rIns="288000" bIns="180000" anchor="t">
            <a:spAutoFit/>
          </a:bodyPr>
          <a:lstStyle>
            <a:lvl1pPr algn="l">
              <a:defRPr sz="2800"/>
            </a:lvl1pPr>
          </a:lstStyle>
          <a:p>
            <a:r>
              <a:rPr lang="sv-SE" smtClean="0"/>
              <a:t>Klicka här för att ändra format</a:t>
            </a:r>
            <a:endParaRPr lang="sv-SE" dirty="0"/>
          </a:p>
        </p:txBody>
      </p:sp>
    </p:spTree>
    <p:extLst>
      <p:ext uri="{BB962C8B-B14F-4D97-AF65-F5344CB8AC3E}">
        <p14:creationId xmlns:p14="http://schemas.microsoft.com/office/powerpoint/2010/main" val="113604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typ">
    <p:bg>
      <p:bgPr>
        <a:solidFill>
          <a:schemeClr val="accent3">
            <a:lumMod val="90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1950" y="2347897"/>
            <a:ext cx="6700101" cy="2162207"/>
          </a:xfrm>
          <a:prstGeom prst="rect">
            <a:avLst/>
          </a:prstGeom>
        </p:spPr>
      </p:pic>
    </p:spTree>
    <p:extLst>
      <p:ext uri="{BB962C8B-B14F-4D97-AF65-F5344CB8AC3E}">
        <p14:creationId xmlns:p14="http://schemas.microsoft.com/office/powerpoint/2010/main" val="2705746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11187" y="1844675"/>
            <a:ext cx="7912125" cy="3889375"/>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07213534-097C-462F-BA3D-0B5E28623051}" type="datetime1">
              <a:rPr lang="sv-SE" smtClean="0"/>
              <a:pPr/>
              <a:t>2017-10-06</a:t>
            </a:fld>
            <a:endParaRPr lang="sv-SE"/>
          </a:p>
        </p:txBody>
      </p:sp>
      <p:sp>
        <p:nvSpPr>
          <p:cNvPr id="6" name="Platshållare för sidfot 5"/>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3"/>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37293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53899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7" name="Platshållare för bild 6"/>
          <p:cNvSpPr>
            <a:spLocks noGrp="1"/>
          </p:cNvSpPr>
          <p:nvPr>
            <p:ph type="pic" sz="quarter" idx="12"/>
          </p:nvPr>
        </p:nvSpPr>
        <p:spPr>
          <a:xfrm>
            <a:off x="611188" y="1844675"/>
            <a:ext cx="7912100" cy="3889375"/>
          </a:xfrm>
        </p:spPr>
        <p:txBody>
          <a:bodyPr/>
          <a:lstStyle/>
          <a:p>
            <a:endParaRPr lang="sv-SE"/>
          </a:p>
        </p:txBody>
      </p:sp>
      <p:sp>
        <p:nvSpPr>
          <p:cNvPr id="6" name="Platshållare för datum 5"/>
          <p:cNvSpPr>
            <a:spLocks noGrp="1"/>
          </p:cNvSpPr>
          <p:nvPr>
            <p:ph type="dt" sz="half" idx="13"/>
          </p:nvPr>
        </p:nvSpPr>
        <p:spPr/>
        <p:txBody>
          <a:bodyPr/>
          <a:lstStyle/>
          <a:p>
            <a:fld id="{9380E252-9351-42BC-A6AA-07A81ABD1FB3}" type="datetime1">
              <a:rPr lang="sv-SE" smtClean="0"/>
              <a:pPr/>
              <a:t>2017-10-06</a:t>
            </a:fld>
            <a:endParaRPr lang="sv-SE"/>
          </a:p>
        </p:txBody>
      </p:sp>
      <p:sp>
        <p:nvSpPr>
          <p:cNvPr id="8" name="Platshållare för sidfot 7"/>
          <p:cNvSpPr>
            <a:spLocks noGrp="1"/>
          </p:cNvSpPr>
          <p:nvPr>
            <p:ph type="ftr" sz="quarter" idx="14"/>
          </p:nvPr>
        </p:nvSpPr>
        <p:spPr/>
        <p:txBody>
          <a:bodyPr/>
          <a:lstStyle/>
          <a:p>
            <a:endParaRPr lang="sv-SE" dirty="0"/>
          </a:p>
        </p:txBody>
      </p:sp>
      <p:sp>
        <p:nvSpPr>
          <p:cNvPr id="9" name="Platshållare för bildnummer 8"/>
          <p:cNvSpPr>
            <a:spLocks noGrp="1"/>
          </p:cNvSpPr>
          <p:nvPr>
            <p:ph type="sldNum" sz="quarter" idx="15"/>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41058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11188" y="1844675"/>
            <a:ext cx="3884612" cy="3889375"/>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B5F5AF18-2BAD-4A80-8BED-B5C4588228BB}" type="datetime1">
              <a:rPr lang="sv-SE" smtClean="0"/>
              <a:pPr/>
              <a:t>2017-10-06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innehåll 6"/>
          <p:cNvSpPr>
            <a:spLocks noGrp="1"/>
          </p:cNvSpPr>
          <p:nvPr>
            <p:ph sz="quarter" idx="12"/>
          </p:nvPr>
        </p:nvSpPr>
        <p:spPr>
          <a:xfrm>
            <a:off x="4643438" y="1844675"/>
            <a:ext cx="3879850" cy="38893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bildnummer 3"/>
          <p:cNvSpPr>
            <a:spLocks noGrp="1"/>
          </p:cNvSpPr>
          <p:nvPr>
            <p:ph type="sldNum" sz="quarter" idx="13"/>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211147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11188" y="1844675"/>
            <a:ext cx="3884612" cy="3889375"/>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2"/>
          </p:nvPr>
        </p:nvSpPr>
        <p:spPr>
          <a:xfrm>
            <a:off x="4643438" y="1844675"/>
            <a:ext cx="3889375" cy="3889375"/>
          </a:xfrm>
        </p:spPr>
        <p:txBody>
          <a:bodyPr/>
          <a:lstStyle/>
          <a:p>
            <a:endParaRPr lang="sv-SE"/>
          </a:p>
        </p:txBody>
      </p:sp>
      <p:sp>
        <p:nvSpPr>
          <p:cNvPr id="7" name="Platshållare för datum 6"/>
          <p:cNvSpPr>
            <a:spLocks noGrp="1"/>
          </p:cNvSpPr>
          <p:nvPr>
            <p:ph type="dt" sz="half" idx="13"/>
          </p:nvPr>
        </p:nvSpPr>
        <p:spPr/>
        <p:txBody>
          <a:bodyPr/>
          <a:lstStyle/>
          <a:p>
            <a:fld id="{A4C3B14F-0794-4EC2-9F5E-912C31CF4523}" type="datetime1">
              <a:rPr lang="sv-SE" smtClean="0"/>
              <a:pPr/>
              <a:t>2017-10-06</a:t>
            </a:fld>
            <a:endParaRPr lang="sv-SE"/>
          </a:p>
        </p:txBody>
      </p:sp>
      <p:sp>
        <p:nvSpPr>
          <p:cNvPr id="9" name="Platshållare för sidfot 8"/>
          <p:cNvSpPr>
            <a:spLocks noGrp="1"/>
          </p:cNvSpPr>
          <p:nvPr>
            <p:ph type="ftr" sz="quarter" idx="14"/>
          </p:nvPr>
        </p:nvSpPr>
        <p:spPr/>
        <p:txBody>
          <a:bodyPr/>
          <a:lstStyle/>
          <a:p>
            <a:endParaRPr lang="sv-SE" dirty="0"/>
          </a:p>
        </p:txBody>
      </p:sp>
      <p:sp>
        <p:nvSpPr>
          <p:cNvPr id="10" name="Platshållare för bildnummer 9"/>
          <p:cNvSpPr>
            <a:spLocks noGrp="1"/>
          </p:cNvSpPr>
          <p:nvPr>
            <p:ph type="sldNum" sz="quarter" idx="15"/>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248385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643438" y="1844675"/>
            <a:ext cx="3884612" cy="3889375"/>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A789E20-4D08-4075-A9A0-8A800000F345}" type="datetime1">
              <a:rPr lang="sv-SE" smtClean="0"/>
              <a:pPr/>
              <a:t>2017-10-06</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 7"/>
          <p:cNvSpPr>
            <a:spLocks noGrp="1"/>
          </p:cNvSpPr>
          <p:nvPr>
            <p:ph type="pic" sz="quarter" idx="12"/>
          </p:nvPr>
        </p:nvSpPr>
        <p:spPr>
          <a:xfrm>
            <a:off x="611187" y="1844675"/>
            <a:ext cx="3889375" cy="3889375"/>
          </a:xfrm>
        </p:spPr>
        <p:txBody>
          <a:bodyPr/>
          <a:lstStyle/>
          <a:p>
            <a:endParaRPr lang="sv-SE" dirty="0"/>
          </a:p>
        </p:txBody>
      </p:sp>
      <p:sp>
        <p:nvSpPr>
          <p:cNvPr id="4" name="Platshållare för bildnummer 3"/>
          <p:cNvSpPr>
            <a:spLocks noGrp="1"/>
          </p:cNvSpPr>
          <p:nvPr>
            <p:ph type="sldNum" sz="quarter" idx="13"/>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343751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5" name="Platshållare för datum 4"/>
          <p:cNvSpPr>
            <a:spLocks noGrp="1"/>
          </p:cNvSpPr>
          <p:nvPr>
            <p:ph type="dt" sz="half" idx="10"/>
          </p:nvPr>
        </p:nvSpPr>
        <p:spPr/>
        <p:txBody>
          <a:bodyPr/>
          <a:lstStyle/>
          <a:p>
            <a:fld id="{EBAABDB1-7BAE-440A-8017-EB7F48212024}" type="datetime1">
              <a:rPr lang="sv-SE" smtClean="0"/>
              <a:pPr/>
              <a:t>2017-10-06</a:t>
            </a:fld>
            <a:endParaRPr lang="sv-SE"/>
          </a:p>
        </p:txBody>
      </p:sp>
      <p:sp>
        <p:nvSpPr>
          <p:cNvPr id="6" name="Platshållare för sidfot 5"/>
          <p:cNvSpPr>
            <a:spLocks noGrp="1"/>
          </p:cNvSpPr>
          <p:nvPr>
            <p:ph type="ftr" sz="quarter" idx="11"/>
          </p:nvPr>
        </p:nvSpPr>
        <p:spPr/>
        <p:txBody>
          <a:bodyPr/>
          <a:lstStyle/>
          <a:p>
            <a:endParaRPr lang="sv-SE"/>
          </a:p>
        </p:txBody>
      </p:sp>
      <p:sp>
        <p:nvSpPr>
          <p:cNvPr id="8" name="Platshållare för bild 7"/>
          <p:cNvSpPr>
            <a:spLocks noGrp="1"/>
          </p:cNvSpPr>
          <p:nvPr>
            <p:ph type="pic" sz="quarter" idx="12"/>
          </p:nvPr>
        </p:nvSpPr>
        <p:spPr>
          <a:xfrm>
            <a:off x="611187" y="1844675"/>
            <a:ext cx="3889375" cy="3889375"/>
          </a:xfrm>
        </p:spPr>
        <p:txBody>
          <a:bodyPr/>
          <a:lstStyle/>
          <a:p>
            <a:endParaRPr lang="sv-SE" dirty="0"/>
          </a:p>
        </p:txBody>
      </p:sp>
      <p:sp>
        <p:nvSpPr>
          <p:cNvPr id="7" name="Platshållare för bild 6"/>
          <p:cNvSpPr>
            <a:spLocks noGrp="1"/>
          </p:cNvSpPr>
          <p:nvPr>
            <p:ph type="pic" sz="quarter" idx="13"/>
          </p:nvPr>
        </p:nvSpPr>
        <p:spPr>
          <a:xfrm>
            <a:off x="4643438" y="1844675"/>
            <a:ext cx="3889375" cy="3889375"/>
          </a:xfrm>
        </p:spPr>
        <p:txBody>
          <a:bodyPr/>
          <a:lstStyle/>
          <a:p>
            <a:endParaRPr lang="sv-SE"/>
          </a:p>
        </p:txBody>
      </p:sp>
      <p:sp>
        <p:nvSpPr>
          <p:cNvPr id="3" name="Platshållare för bildnummer 2"/>
          <p:cNvSpPr>
            <a:spLocks noGrp="1"/>
          </p:cNvSpPr>
          <p:nvPr>
            <p:ph type="sldNum" sz="quarter" idx="14"/>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2197528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ED51015-39A8-4A70-85CE-3CABA4378E47}" type="datetime1">
              <a:rPr lang="sv-SE" smtClean="0"/>
              <a:pPr/>
              <a:t>2017-10-06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135396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FE2B228-DF77-4034-8998-04B2B424E614}" type="datetime1">
              <a:rPr lang="sv-SE" smtClean="0"/>
              <a:pPr/>
              <a:t>2017-10-06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279479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01 – Foto">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Rubrikbild 01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upp 3"/>
          <p:cNvGrpSpPr/>
          <p:nvPr userDrawn="1"/>
        </p:nvGrpSpPr>
        <p:grpSpPr>
          <a:xfrm>
            <a:off x="4949593" y="3714055"/>
            <a:ext cx="3286800" cy="2228400"/>
            <a:chOff x="4949593" y="3714055"/>
            <a:chExt cx="3286800" cy="2228400"/>
          </a:xfrm>
        </p:grpSpPr>
        <p:sp>
          <p:nvSpPr>
            <p:cNvPr id="6" name="Rektangel 5"/>
            <p:cNvSpPr/>
            <p:nvPr userDrawn="1"/>
          </p:nvSpPr>
          <p:spPr>
            <a:xfrm>
              <a:off x="4949593" y="3714055"/>
              <a:ext cx="3286800" cy="22284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06" y="4434055"/>
              <a:ext cx="2445374" cy="788400"/>
            </a:xfrm>
            <a:prstGeom prst="rect">
              <a:avLst/>
            </a:prstGeom>
          </p:spPr>
        </p:pic>
      </p:grpSp>
    </p:spTree>
    <p:extLst>
      <p:ext uri="{BB962C8B-B14F-4D97-AF65-F5344CB8AC3E}">
        <p14:creationId xmlns:p14="http://schemas.microsoft.com/office/powerpoint/2010/main" val="123226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02">
    <p:bg>
      <p:bgPr>
        <a:solidFill>
          <a:schemeClr val="accent3">
            <a:lumMod val="90000"/>
          </a:schemeClr>
        </a:solidFill>
        <a:effectLst/>
      </p:bgPr>
    </p:bg>
    <p:spTree>
      <p:nvGrpSpPr>
        <p:cNvPr id="1" name=""/>
        <p:cNvGrpSpPr/>
        <p:nvPr/>
      </p:nvGrpSpPr>
      <p:grpSpPr>
        <a:xfrm>
          <a:off x="0" y="0"/>
          <a:ext cx="0" cy="0"/>
          <a:chOff x="0" y="0"/>
          <a:chExt cx="0" cy="0"/>
        </a:xfrm>
      </p:grpSpPr>
      <p:sp>
        <p:nvSpPr>
          <p:cNvPr id="2" name="Rubrik 1"/>
          <p:cNvSpPr>
            <a:spLocks noGrp="1"/>
          </p:cNvSpPr>
          <p:nvPr userDrawn="1">
            <p:ph type="ctrTitle"/>
          </p:nvPr>
        </p:nvSpPr>
        <p:spPr>
          <a:xfrm>
            <a:off x="1116013" y="1844675"/>
            <a:ext cx="6911976" cy="1584325"/>
          </a:xfrm>
        </p:spPr>
        <p:txBody>
          <a:bodyPr bIns="180000"/>
          <a:lstStyle>
            <a:lvl1pPr algn="l">
              <a:defRPr/>
            </a:lvl1pPr>
          </a:lstStyle>
          <a:p>
            <a:r>
              <a:rPr lang="sv-SE" smtClean="0"/>
              <a:t>Klicka här för att ändra format</a:t>
            </a:r>
            <a:endParaRPr lang="sv-SE" dirty="0"/>
          </a:p>
        </p:txBody>
      </p:sp>
      <p:sp>
        <p:nvSpPr>
          <p:cNvPr id="3" name="Underrubrik 2"/>
          <p:cNvSpPr>
            <a:spLocks noGrp="1"/>
          </p:cNvSpPr>
          <p:nvPr userDrawn="1">
            <p:ph type="subTitle" idx="1"/>
          </p:nvPr>
        </p:nvSpPr>
        <p:spPr>
          <a:xfrm>
            <a:off x="1116013" y="3429000"/>
            <a:ext cx="6911975" cy="1152128"/>
          </a:xfrm>
        </p:spPr>
        <p:txBody>
          <a:bodyPr tIns="18000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6704" y="6119617"/>
            <a:ext cx="1116609" cy="360000"/>
          </a:xfrm>
          <a:prstGeom prst="rect">
            <a:avLst/>
          </a:prstGeom>
        </p:spPr>
      </p:pic>
      <p:cxnSp>
        <p:nvCxnSpPr>
          <p:cNvPr id="11" name="Rak 10"/>
          <p:cNvCxnSpPr/>
          <p:nvPr userDrawn="1"/>
        </p:nvCxnSpPr>
        <p:spPr>
          <a:xfrm>
            <a:off x="900000" y="3429000"/>
            <a:ext cx="73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ktangel 6"/>
          <p:cNvSpPr/>
          <p:nvPr userDrawn="1"/>
        </p:nvSpPr>
        <p:spPr>
          <a:xfrm>
            <a:off x="35496" y="44624"/>
            <a:ext cx="9073008" cy="6768752"/>
          </a:xfrm>
          <a:prstGeom prst="rect">
            <a:avLst/>
          </a:prstGeom>
          <a:noFill/>
          <a:ln w="279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101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11187" y="330024"/>
            <a:ext cx="7912125" cy="1143000"/>
          </a:xfrm>
          <a:prstGeom prst="rect">
            <a:avLst/>
          </a:prstGeom>
        </p:spPr>
        <p:txBody>
          <a:bodyPr vert="horz" lIns="0" tIns="0" rIns="0" bIns="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11187" y="1844675"/>
            <a:ext cx="7921625" cy="3889375"/>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505249" y="5987425"/>
            <a:ext cx="2124000" cy="216000"/>
          </a:xfrm>
          <a:prstGeom prst="rect">
            <a:avLst/>
          </a:prstGeom>
        </p:spPr>
        <p:txBody>
          <a:bodyPr vert="horz" lIns="0" tIns="0" rIns="0" bIns="0" rtlCol="0" anchor="t"/>
          <a:lstStyle>
            <a:lvl1pPr algn="ctr">
              <a:defRPr sz="1000">
                <a:solidFill>
                  <a:schemeClr val="tx1"/>
                </a:solidFill>
              </a:defRPr>
            </a:lvl1pPr>
          </a:lstStyle>
          <a:p>
            <a:fld id="{2A3F9C67-359B-424C-A7A7-FA85DD87C736}" type="datetime1">
              <a:rPr lang="sv-SE" smtClean="0"/>
              <a:pPr/>
              <a:t>2017-10-06</a:t>
            </a:fld>
            <a:endParaRPr lang="sv-SE"/>
          </a:p>
        </p:txBody>
      </p:sp>
      <p:sp>
        <p:nvSpPr>
          <p:cNvPr id="5" name="Platshållare för sidfot 4"/>
          <p:cNvSpPr>
            <a:spLocks noGrp="1"/>
          </p:cNvSpPr>
          <p:nvPr>
            <p:ph type="ftr" sz="quarter" idx="3"/>
          </p:nvPr>
        </p:nvSpPr>
        <p:spPr>
          <a:xfrm>
            <a:off x="611188" y="5987424"/>
            <a:ext cx="2736230" cy="502275"/>
          </a:xfrm>
          <a:prstGeom prst="rect">
            <a:avLst/>
          </a:prstGeom>
        </p:spPr>
        <p:txBody>
          <a:bodyPr vert="horz" lIns="0" tIns="0" rIns="0" bIns="0" rtlCol="0" anchor="t"/>
          <a:lstStyle>
            <a:lvl1pPr algn="l">
              <a:defRPr sz="1000">
                <a:solidFill>
                  <a:schemeClr val="tx1"/>
                </a:solidFill>
              </a:defRPr>
            </a:lvl1pPr>
          </a:lstStyle>
          <a:p>
            <a:endParaRPr lang="sv-SE" dirty="0"/>
          </a:p>
        </p:txBody>
      </p:sp>
      <p:sp>
        <p:nvSpPr>
          <p:cNvPr id="6" name="Rektangel 5"/>
          <p:cNvSpPr/>
          <p:nvPr/>
        </p:nvSpPr>
        <p:spPr>
          <a:xfrm>
            <a:off x="35496" y="44624"/>
            <a:ext cx="9073008" cy="6768752"/>
          </a:xfrm>
          <a:prstGeom prst="rect">
            <a:avLst/>
          </a:prstGeom>
          <a:noFill/>
          <a:ln w="279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nummer 7"/>
          <p:cNvSpPr>
            <a:spLocks noGrp="1"/>
          </p:cNvSpPr>
          <p:nvPr>
            <p:ph type="sldNum" sz="quarter" idx="4"/>
          </p:nvPr>
        </p:nvSpPr>
        <p:spPr>
          <a:xfrm>
            <a:off x="3505249" y="6121805"/>
            <a:ext cx="2124000" cy="360000"/>
          </a:xfrm>
          <a:prstGeom prst="rect">
            <a:avLst/>
          </a:prstGeom>
        </p:spPr>
        <p:txBody>
          <a:bodyPr vert="horz" lIns="0" tIns="0" rIns="0" bIns="0" rtlCol="0" anchor="ctr"/>
          <a:lstStyle>
            <a:lvl1pPr>
              <a:defRPr lang="sv-SE" sz="1000" smtClean="0"/>
            </a:lvl1pPr>
          </a:lstStyle>
          <a:p>
            <a:pPr algn="ctr"/>
            <a:fld id="{F081C23E-C7F3-4CB4-836D-99E661F2A0AB}" type="slidenum">
              <a:rPr lang="sv-SE" smtClean="0"/>
              <a:pPr algn="ctr"/>
              <a:t>‹#›</a:t>
            </a:fld>
            <a:endParaRPr lang="sv-SE"/>
          </a:p>
        </p:txBody>
      </p:sp>
    </p:spTree>
    <p:extLst>
      <p:ext uri="{BB962C8B-B14F-4D97-AF65-F5344CB8AC3E}">
        <p14:creationId xmlns:p14="http://schemas.microsoft.com/office/powerpoint/2010/main" val="68833899"/>
      </p:ext>
    </p:extLst>
  </p:cSld>
  <p:clrMap bg1="lt1" tx1="dk1" bg2="lt2" tx2="dk2" accent1="accent1" accent2="accent2" accent3="accent3" accent4="accent4" accent5="accent5" accent6="accent6" hlink="hlink" folHlink="folHlink"/>
  <p:sldLayoutIdLst>
    <p:sldLayoutId id="2147483660" r:id="rId1"/>
    <p:sldLayoutId id="2147483683" r:id="rId2"/>
    <p:sldLayoutId id="2147483695" r:id="rId3"/>
    <p:sldLayoutId id="2147483696" r:id="rId4"/>
    <p:sldLayoutId id="2147483697" r:id="rId5"/>
    <p:sldLayoutId id="2147483698" r:id="rId6"/>
    <p:sldLayoutId id="2147483699" r:id="rId7"/>
    <p:sldLayoutId id="2147483700" r:id="rId8"/>
    <p:sldLayoutId id="2147483661" r:id="rId9"/>
    <p:sldLayoutId id="2147483662" r:id="rId10"/>
    <p:sldLayoutId id="2147483684" r:id="rId11"/>
    <p:sldLayoutId id="2147483701" r:id="rId12"/>
    <p:sldLayoutId id="2147483702" r:id="rId13"/>
    <p:sldLayoutId id="2147483703" r:id="rId14"/>
    <p:sldLayoutId id="2147483704" r:id="rId15"/>
    <p:sldLayoutId id="2147483705" r:id="rId16"/>
    <p:sldLayoutId id="2147483706" r:id="rId17"/>
    <p:sldLayoutId id="2147483678" r:id="rId18"/>
  </p:sldLayoutIdLst>
  <p:hf sldNum="0"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715963" indent="-179388"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989013"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258888" indent="-261938"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11187" y="330024"/>
            <a:ext cx="7912125" cy="1143000"/>
          </a:xfrm>
          <a:prstGeom prst="rect">
            <a:avLst/>
          </a:prstGeom>
        </p:spPr>
        <p:txBody>
          <a:bodyPr vert="horz" lIns="0" tIns="0" rIns="0" bIns="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11187" y="1844675"/>
            <a:ext cx="7921625" cy="3889375"/>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3505249" y="5987425"/>
            <a:ext cx="2124000" cy="216000"/>
          </a:xfrm>
          <a:prstGeom prst="rect">
            <a:avLst/>
          </a:prstGeom>
        </p:spPr>
        <p:txBody>
          <a:bodyPr vert="horz" lIns="0" tIns="0" rIns="0" bIns="0" rtlCol="0" anchor="t"/>
          <a:lstStyle>
            <a:lvl1pPr algn="ctr">
              <a:defRPr sz="1000">
                <a:solidFill>
                  <a:schemeClr val="tx1"/>
                </a:solidFill>
              </a:defRPr>
            </a:lvl1pPr>
          </a:lstStyle>
          <a:p>
            <a:fld id="{1B57E833-7277-4B3D-9D05-A45316B311CB}" type="datetime1">
              <a:rPr lang="sv-SE" smtClean="0"/>
              <a:pPr/>
              <a:t>2017-10-06</a:t>
            </a:fld>
            <a:endParaRPr lang="sv-SE"/>
          </a:p>
        </p:txBody>
      </p:sp>
      <p:sp>
        <p:nvSpPr>
          <p:cNvPr id="5" name="Platshållare för sidfot 4"/>
          <p:cNvSpPr>
            <a:spLocks noGrp="1"/>
          </p:cNvSpPr>
          <p:nvPr>
            <p:ph type="ftr" sz="quarter" idx="3"/>
          </p:nvPr>
        </p:nvSpPr>
        <p:spPr>
          <a:xfrm>
            <a:off x="611188" y="5987424"/>
            <a:ext cx="2736230" cy="502276"/>
          </a:xfrm>
          <a:prstGeom prst="rect">
            <a:avLst/>
          </a:prstGeom>
        </p:spPr>
        <p:txBody>
          <a:bodyPr vert="horz" lIns="0" tIns="0" rIns="0" bIns="0" rtlCol="0" anchor="t"/>
          <a:lstStyle>
            <a:lvl1pPr algn="l">
              <a:defRPr sz="1000">
                <a:solidFill>
                  <a:schemeClr val="tx1"/>
                </a:solidFill>
              </a:defRPr>
            </a:lvl1pPr>
          </a:lstStyle>
          <a:p>
            <a:endParaRPr lang="sv-SE" dirty="0"/>
          </a:p>
        </p:txBody>
      </p:sp>
      <p:pic>
        <p:nvPicPr>
          <p:cNvPr id="8" name="Bildobjekt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6704" y="6119617"/>
            <a:ext cx="1116609" cy="360000"/>
          </a:xfrm>
          <a:prstGeom prst="rect">
            <a:avLst/>
          </a:prstGeom>
        </p:spPr>
      </p:pic>
      <p:cxnSp>
        <p:nvCxnSpPr>
          <p:cNvPr id="10" name="Rak 9"/>
          <p:cNvCxnSpPr/>
          <p:nvPr/>
        </p:nvCxnSpPr>
        <p:spPr>
          <a:xfrm>
            <a:off x="611188" y="5941785"/>
            <a:ext cx="79271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35496" y="44624"/>
            <a:ext cx="9073008" cy="6768752"/>
          </a:xfrm>
          <a:prstGeom prst="rect">
            <a:avLst/>
          </a:prstGeom>
          <a:noFill/>
          <a:ln w="279400">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4"/>
          </p:nvPr>
        </p:nvSpPr>
        <p:spPr>
          <a:xfrm>
            <a:off x="3505249" y="6121805"/>
            <a:ext cx="2124000" cy="360000"/>
          </a:xfrm>
          <a:prstGeom prst="rect">
            <a:avLst/>
          </a:prstGeom>
        </p:spPr>
        <p:txBody>
          <a:bodyPr vert="horz" lIns="0" tIns="0" rIns="0" bIns="0" rtlCol="0" anchor="ctr"/>
          <a:lstStyle>
            <a:lvl1pPr>
              <a:defRPr lang="sv-SE" sz="1000" smtClean="0"/>
            </a:lvl1pPr>
          </a:lstStyle>
          <a:p>
            <a:pPr algn="ctr"/>
            <a:fld id="{88E352EE-3ECA-415E-A1F6-BFB1C8B17212}" type="slidenum">
              <a:rPr lang="sv-SE" smtClean="0"/>
              <a:pPr algn="ctr"/>
              <a:t>‹#›</a:t>
            </a:fld>
            <a:endParaRPr lang="sv-SE"/>
          </a:p>
        </p:txBody>
      </p:sp>
    </p:spTree>
    <p:extLst>
      <p:ext uri="{BB962C8B-B14F-4D97-AF65-F5344CB8AC3E}">
        <p14:creationId xmlns:p14="http://schemas.microsoft.com/office/powerpoint/2010/main" val="378169996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674" r:id="rId3"/>
    <p:sldLayoutId id="2147483680" r:id="rId4"/>
    <p:sldLayoutId id="2147483681" r:id="rId5"/>
    <p:sldLayoutId id="2147483682" r:id="rId6"/>
    <p:sldLayoutId id="2147483676" r:id="rId7"/>
    <p:sldLayoutId id="2147483677" r:id="rId8"/>
  </p:sldLayoutIdLst>
  <p:hf sldNum="0"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715963" indent="-179388"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989013" indent="-269875"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258888" indent="-261938"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Den allmänna </a:t>
            </a:r>
            <a:r>
              <a:rPr lang="sv-SE" dirty="0" err="1" smtClean="0"/>
              <a:t>pensionen-från</a:t>
            </a:r>
            <a:r>
              <a:rPr lang="sv-SE" dirty="0" smtClean="0"/>
              <a:t> staten</a:t>
            </a:r>
            <a:endParaRPr lang="sv-SE" dirty="0"/>
          </a:p>
        </p:txBody>
      </p:sp>
      <p:pic>
        <p:nvPicPr>
          <p:cNvPr id="5" name="Picture 4" descr="c:\menyer\skrivbord\Pyramid_pil_allman_pen.gif"/>
          <p:cNvPicPr>
            <a:picLocks noChangeAspect="1" noChangeArrowheads="1"/>
          </p:cNvPicPr>
          <p:nvPr/>
        </p:nvPicPr>
        <p:blipFill>
          <a:blip r:embed="rId2" cstate="print"/>
          <a:srcRect/>
          <a:stretch>
            <a:fillRect/>
          </a:stretch>
        </p:blipFill>
        <p:spPr bwMode="auto">
          <a:xfrm>
            <a:off x="762000" y="4648200"/>
            <a:ext cx="1219200" cy="682625"/>
          </a:xfrm>
          <a:prstGeom prst="rect">
            <a:avLst/>
          </a:prstGeom>
          <a:noFill/>
          <a:ln w="9525">
            <a:noFill/>
            <a:miter lim="800000"/>
            <a:headEnd/>
            <a:tailEnd/>
          </a:ln>
        </p:spPr>
      </p:pic>
      <p:pic>
        <p:nvPicPr>
          <p:cNvPr id="6" name="Bildobjekt 5" descr="pyramid.jpg.jpg"/>
          <p:cNvPicPr>
            <a:picLocks noChangeAspect="1"/>
          </p:cNvPicPr>
          <p:nvPr/>
        </p:nvPicPr>
        <p:blipFill>
          <a:blip r:embed="rId3" cstate="print"/>
          <a:srcRect/>
          <a:stretch>
            <a:fillRect/>
          </a:stretch>
        </p:blipFill>
        <p:spPr bwMode="auto">
          <a:xfrm>
            <a:off x="2411413" y="1989138"/>
            <a:ext cx="4552950" cy="38957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händer om du inte väljer?</a:t>
            </a:r>
            <a:endParaRPr lang="sv-SE" dirty="0"/>
          </a:p>
        </p:txBody>
      </p:sp>
      <p:sp>
        <p:nvSpPr>
          <p:cNvPr id="6" name="Rectangle 21"/>
          <p:cNvSpPr>
            <a:spLocks noChangeArrowheads="1"/>
          </p:cNvSpPr>
          <p:nvPr/>
        </p:nvSpPr>
        <p:spPr bwMode="auto">
          <a:xfrm>
            <a:off x="2286000" y="1981200"/>
            <a:ext cx="5791200" cy="3276600"/>
          </a:xfrm>
          <a:prstGeom prst="rect">
            <a:avLst/>
          </a:prstGeom>
          <a:noFill/>
          <a:ln w="9525">
            <a:noFill/>
            <a:miter lim="800000"/>
            <a:headEnd/>
            <a:tailEnd/>
          </a:ln>
        </p:spPr>
        <p:txBody>
          <a:bodyPr/>
          <a:lstStyle/>
          <a:p>
            <a:pPr marL="190500" indent="-190500" defTabSz="711200" eaLnBrk="1" hangingPunct="1">
              <a:spcAft>
                <a:spcPts val="1000"/>
              </a:spcAft>
              <a:buFontTx/>
              <a:buChar char="•"/>
              <a:tabLst>
                <a:tab pos="179388" algn="l"/>
              </a:tabLst>
            </a:pPr>
            <a:r>
              <a:rPr lang="sv-SE" sz="2000"/>
              <a:t>KPA Pension</a:t>
            </a:r>
          </a:p>
          <a:p>
            <a:pPr marL="190500" indent="-190500" defTabSz="711200" eaLnBrk="1" hangingPunct="1">
              <a:spcAft>
                <a:spcPts val="1000"/>
              </a:spcAft>
              <a:buFontTx/>
              <a:buChar char="•"/>
              <a:tabLst>
                <a:tab pos="179388" algn="l"/>
              </a:tabLst>
            </a:pPr>
            <a:r>
              <a:rPr lang="sv-SE" sz="2000"/>
              <a:t>Traditionell Pensionsförsäkring</a:t>
            </a:r>
            <a:br>
              <a:rPr lang="sv-SE" sz="2000"/>
            </a:br>
            <a:r>
              <a:rPr lang="sv-SE" sz="2000"/>
              <a:t>– </a:t>
            </a:r>
            <a:r>
              <a:rPr lang="sv-SE"/>
              <a:t>Tryggt med garanterat pensionsbelopp</a:t>
            </a:r>
          </a:p>
          <a:p>
            <a:pPr marL="190500" indent="-190500" defTabSz="711200" eaLnBrk="1" hangingPunct="1">
              <a:spcAft>
                <a:spcPts val="1000"/>
              </a:spcAft>
              <a:buFontTx/>
              <a:buChar char="•"/>
              <a:tabLst>
                <a:tab pos="179388" algn="l"/>
              </a:tabLst>
            </a:pPr>
            <a:r>
              <a:rPr lang="sv-SE" sz="2000"/>
              <a:t>Automatiskt återbetalningsskydd</a:t>
            </a:r>
          </a:p>
          <a:p>
            <a:pPr marL="190500" indent="-190500" defTabSz="711200" eaLnBrk="1" hangingPunct="1">
              <a:spcAft>
                <a:spcPts val="1000"/>
              </a:spcAft>
              <a:buFontTx/>
              <a:buChar char="•"/>
              <a:tabLst>
                <a:tab pos="179388" algn="l"/>
              </a:tabLst>
            </a:pPr>
            <a:r>
              <a:rPr lang="sv-SE" sz="2000"/>
              <a:t>Dina pengar placeras etiskt</a:t>
            </a:r>
          </a:p>
          <a:p>
            <a:pPr marL="190500" indent="-190500" defTabSz="711200" eaLnBrk="1" hangingPunct="1">
              <a:spcAft>
                <a:spcPts val="1000"/>
              </a:spcAft>
              <a:buFontTx/>
              <a:buChar char="•"/>
              <a:tabLst>
                <a:tab pos="179388" algn="l"/>
              </a:tabLst>
            </a:pPr>
            <a:r>
              <a:rPr lang="sv-SE" sz="2000"/>
              <a:t>Låga avgifter </a:t>
            </a:r>
          </a:p>
          <a:p>
            <a:pPr marL="190500" indent="-190500" defTabSz="711200" eaLnBrk="1" hangingPunct="1">
              <a:spcAft>
                <a:spcPts val="1000"/>
              </a:spcAft>
              <a:buFontTx/>
              <a:buChar char="•"/>
              <a:tabLst>
                <a:tab pos="179388" algn="l"/>
              </a:tabLst>
            </a:pPr>
            <a:r>
              <a:rPr lang="sv-SE" sz="2000"/>
              <a:t>Försäkringsbolaget bestämmer placering</a:t>
            </a:r>
          </a:p>
          <a:p>
            <a:pPr marL="190500" indent="-190500" defTabSz="711200" eaLnBrk="1" hangingPunct="1">
              <a:spcAft>
                <a:spcPts val="1000"/>
              </a:spcAft>
              <a:buFontTx/>
              <a:buChar char="•"/>
              <a:tabLst>
                <a:tab pos="179388" algn="l"/>
              </a:tabLst>
            </a:pPr>
            <a:endParaRPr lang="sv-SE" sz="2000"/>
          </a:p>
        </p:txBody>
      </p:sp>
      <p:pic>
        <p:nvPicPr>
          <p:cNvPr id="7" name="Bildobjekt 5" descr="pyramid.jpg.jpg"/>
          <p:cNvPicPr>
            <a:picLocks noChangeAspect="1"/>
          </p:cNvPicPr>
          <p:nvPr/>
        </p:nvPicPr>
        <p:blipFill>
          <a:blip r:embed="rId2" cstate="print"/>
          <a:srcRect/>
          <a:stretch>
            <a:fillRect/>
          </a:stretch>
        </p:blipFill>
        <p:spPr bwMode="auto">
          <a:xfrm>
            <a:off x="7501073" y="4868863"/>
            <a:ext cx="1152253" cy="986109"/>
          </a:xfrm>
          <a:prstGeom prst="rect">
            <a:avLst/>
          </a:prstGeom>
          <a:noFill/>
          <a:ln w="9525">
            <a:noFill/>
            <a:miter lim="800000"/>
            <a:headEnd/>
            <a:tailEnd/>
          </a:ln>
        </p:spPr>
      </p:pic>
      <p:pic>
        <p:nvPicPr>
          <p:cNvPr id="8" name="Bildobjekt 6" descr="mustafa_funderar.png"/>
          <p:cNvPicPr>
            <a:picLocks noChangeAspect="1"/>
          </p:cNvPicPr>
          <p:nvPr/>
        </p:nvPicPr>
        <p:blipFill>
          <a:blip r:embed="rId3" cstate="print"/>
          <a:srcRect/>
          <a:stretch>
            <a:fillRect/>
          </a:stretch>
        </p:blipFill>
        <p:spPr bwMode="auto">
          <a:xfrm>
            <a:off x="468313" y="2060575"/>
            <a:ext cx="1743075" cy="2736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Behöver du återbetalningsskydd?</a:t>
            </a:r>
            <a:endParaRPr lang="sv-SE" dirty="0"/>
          </a:p>
        </p:txBody>
      </p:sp>
      <p:sp>
        <p:nvSpPr>
          <p:cNvPr id="5" name="Text Box 2"/>
          <p:cNvSpPr txBox="1">
            <a:spLocks noChangeArrowheads="1"/>
          </p:cNvSpPr>
          <p:nvPr/>
        </p:nvSpPr>
        <p:spPr bwMode="auto">
          <a:xfrm>
            <a:off x="609600" y="2876550"/>
            <a:ext cx="6035675" cy="400050"/>
          </a:xfrm>
          <a:prstGeom prst="rect">
            <a:avLst/>
          </a:prstGeom>
          <a:noFill/>
          <a:ln w="9525">
            <a:noFill/>
            <a:miter lim="800000"/>
            <a:headEnd/>
            <a:tailEnd/>
          </a:ln>
        </p:spPr>
        <p:txBody>
          <a:bodyPr>
            <a:spAutoFit/>
          </a:bodyPr>
          <a:lstStyle/>
          <a:p>
            <a:r>
              <a:rPr lang="sv-SE" sz="2000"/>
              <a:t>– sparkapitalet tillfaller familjen</a:t>
            </a:r>
          </a:p>
        </p:txBody>
      </p:sp>
      <p:sp>
        <p:nvSpPr>
          <p:cNvPr id="6" name="Text Box 3"/>
          <p:cNvSpPr txBox="1">
            <a:spLocks noChangeArrowheads="1"/>
          </p:cNvSpPr>
          <p:nvPr/>
        </p:nvSpPr>
        <p:spPr bwMode="auto">
          <a:xfrm>
            <a:off x="617538" y="4702175"/>
            <a:ext cx="7132637" cy="708025"/>
          </a:xfrm>
          <a:prstGeom prst="rect">
            <a:avLst/>
          </a:prstGeom>
          <a:noFill/>
          <a:ln w="9525">
            <a:noFill/>
            <a:miter lim="800000"/>
            <a:headEnd/>
            <a:tailEnd/>
          </a:ln>
        </p:spPr>
        <p:txBody>
          <a:bodyPr>
            <a:spAutoFit/>
          </a:bodyPr>
          <a:lstStyle/>
          <a:p>
            <a:r>
              <a:rPr lang="sv-SE" sz="2000"/>
              <a:t>– sparkapitalet tillfaller övriga </a:t>
            </a:r>
          </a:p>
          <a:p>
            <a:r>
              <a:rPr lang="sv-SE" sz="2000"/>
              <a:t>  sparare i en gemensam pott</a:t>
            </a:r>
            <a:endParaRPr lang="sv-SE" sz="2000" b="1"/>
          </a:p>
        </p:txBody>
      </p:sp>
      <p:sp>
        <p:nvSpPr>
          <p:cNvPr id="7" name="Text Box 6"/>
          <p:cNvSpPr txBox="1">
            <a:spLocks noChangeArrowheads="1"/>
          </p:cNvSpPr>
          <p:nvPr/>
        </p:nvSpPr>
        <p:spPr bwMode="auto">
          <a:xfrm>
            <a:off x="609600" y="2520950"/>
            <a:ext cx="696913" cy="400050"/>
          </a:xfrm>
          <a:prstGeom prst="rect">
            <a:avLst/>
          </a:prstGeom>
          <a:noFill/>
          <a:ln w="9525">
            <a:noFill/>
            <a:miter lim="800000"/>
            <a:headEnd/>
            <a:tailEnd/>
          </a:ln>
        </p:spPr>
        <p:txBody>
          <a:bodyPr wrap="none">
            <a:spAutoFit/>
          </a:bodyPr>
          <a:lstStyle/>
          <a:p>
            <a:r>
              <a:rPr lang="sv-SE" sz="2000" b="1"/>
              <a:t>Med</a:t>
            </a:r>
            <a:endParaRPr lang="en-GB" sz="2000" b="1"/>
          </a:p>
        </p:txBody>
      </p:sp>
      <p:sp>
        <p:nvSpPr>
          <p:cNvPr id="8" name="Text Box 7"/>
          <p:cNvSpPr txBox="1">
            <a:spLocks noChangeArrowheads="1"/>
          </p:cNvSpPr>
          <p:nvPr/>
        </p:nvSpPr>
        <p:spPr bwMode="auto">
          <a:xfrm>
            <a:off x="584200" y="4338638"/>
            <a:ext cx="754063" cy="400050"/>
          </a:xfrm>
          <a:prstGeom prst="rect">
            <a:avLst/>
          </a:prstGeom>
          <a:noFill/>
          <a:ln w="9525">
            <a:noFill/>
            <a:miter lim="800000"/>
            <a:headEnd/>
            <a:tailEnd/>
          </a:ln>
        </p:spPr>
        <p:txBody>
          <a:bodyPr wrap="none">
            <a:spAutoFit/>
          </a:bodyPr>
          <a:lstStyle/>
          <a:p>
            <a:r>
              <a:rPr lang="sv-SE" sz="2000" b="1"/>
              <a:t>Utan</a:t>
            </a:r>
            <a:endParaRPr lang="en-GB" sz="2000" b="1"/>
          </a:p>
        </p:txBody>
      </p:sp>
      <p:pic>
        <p:nvPicPr>
          <p:cNvPr id="9" name="Bildobjekt 9" descr="mustafa_omhandertagande.png"/>
          <p:cNvPicPr>
            <a:picLocks noChangeAspect="1"/>
          </p:cNvPicPr>
          <p:nvPr/>
        </p:nvPicPr>
        <p:blipFill>
          <a:blip r:embed="rId2" cstate="print"/>
          <a:srcRect/>
          <a:stretch>
            <a:fillRect/>
          </a:stretch>
        </p:blipFill>
        <p:spPr bwMode="auto">
          <a:xfrm>
            <a:off x="5030788" y="2492375"/>
            <a:ext cx="1573212" cy="1441450"/>
          </a:xfrm>
          <a:prstGeom prst="rect">
            <a:avLst/>
          </a:prstGeom>
          <a:noFill/>
          <a:ln w="9525">
            <a:noFill/>
            <a:miter lim="800000"/>
            <a:headEnd/>
            <a:tailEnd/>
          </a:ln>
        </p:spPr>
      </p:pic>
      <p:pic>
        <p:nvPicPr>
          <p:cNvPr id="10" name="Bildobjekt 10" descr="gruppbild.png"/>
          <p:cNvPicPr>
            <a:picLocks noChangeAspect="1"/>
          </p:cNvPicPr>
          <p:nvPr/>
        </p:nvPicPr>
        <p:blipFill>
          <a:blip r:embed="rId3" cstate="print"/>
          <a:srcRect/>
          <a:stretch>
            <a:fillRect/>
          </a:stretch>
        </p:blipFill>
        <p:spPr bwMode="auto">
          <a:xfrm>
            <a:off x="5076825" y="4087813"/>
            <a:ext cx="2303463" cy="1644650"/>
          </a:xfrm>
          <a:prstGeom prst="rect">
            <a:avLst/>
          </a:prstGeom>
          <a:noFill/>
          <a:ln w="9525">
            <a:noFill/>
            <a:miter lim="800000"/>
            <a:headEnd/>
            <a:tailEnd/>
          </a:ln>
        </p:spPr>
      </p:pic>
      <p:sp>
        <p:nvSpPr>
          <p:cNvPr id="11" name="Rektangel 11"/>
          <p:cNvSpPr>
            <a:spLocks noChangeArrowheads="1"/>
          </p:cNvSpPr>
          <p:nvPr/>
        </p:nvSpPr>
        <p:spPr bwMode="auto">
          <a:xfrm>
            <a:off x="4787900" y="4005263"/>
            <a:ext cx="2736850" cy="360362"/>
          </a:xfrm>
          <a:prstGeom prst="rect">
            <a:avLst/>
          </a:prstGeom>
          <a:solidFill>
            <a:schemeClr val="bg1"/>
          </a:solidFill>
          <a:ln w="9525" algn="ctr">
            <a:solidFill>
              <a:schemeClr val="bg1"/>
            </a:solidFill>
            <a:round/>
            <a:headEnd/>
            <a:tailEnd/>
          </a:ln>
        </p:spPr>
        <p:txBody>
          <a:bodyPr/>
          <a:lstStyle/>
          <a:p>
            <a:endParaRPr lang="sv-S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Skydd för dina efterlevande</a:t>
            </a:r>
            <a:endParaRPr lang="sv-SE" dirty="0"/>
          </a:p>
        </p:txBody>
      </p:sp>
      <p:sp>
        <p:nvSpPr>
          <p:cNvPr id="6" name="Rectangle 5"/>
          <p:cNvSpPr txBox="1">
            <a:spLocks noChangeArrowheads="1"/>
          </p:cNvSpPr>
          <p:nvPr/>
        </p:nvSpPr>
        <p:spPr>
          <a:xfrm>
            <a:off x="609600" y="1803400"/>
            <a:ext cx="7772400" cy="4114800"/>
          </a:xfrm>
          <a:prstGeom prst="rect">
            <a:avLst/>
          </a:prstGeom>
          <a:noFill/>
        </p:spPr>
        <p:txBody>
          <a:bodyPr/>
          <a:lstStyle/>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Pension till efterlevande vuxen:</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Make, maka eller registrerad partner</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Sambo med gemensamt barn  </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Make/sambo måste vara skriven på samma adress</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Utbetalas i 5 år</a:t>
            </a:r>
            <a:br>
              <a:rPr kumimoji="0" lang="sv-SE" sz="2200" b="0" i="0" u="none" strike="noStrike" kern="1200" cap="none" spc="0" normalizeH="0" baseline="0" noProof="0" dirty="0" smtClean="0">
                <a:ln>
                  <a:noFill/>
                </a:ln>
                <a:solidFill>
                  <a:schemeClr val="tx1"/>
                </a:solidFill>
                <a:effectLst/>
                <a:uLnTx/>
                <a:uFillTx/>
                <a:latin typeface="+mn-lt"/>
                <a:ea typeface="+mn-ea"/>
                <a:cs typeface="+mn-cs"/>
              </a:rPr>
            </a:b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Pension till efterlevande barn:</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 Utbetalas till barn under 18 år eller upp till 20 år vid studier </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Bildobjekt 4" descr="pyramid.jpg.jpg"/>
          <p:cNvPicPr>
            <a:picLocks noChangeAspect="1"/>
          </p:cNvPicPr>
          <p:nvPr/>
        </p:nvPicPr>
        <p:blipFill>
          <a:blip r:embed="rId2" cstate="print"/>
          <a:srcRect/>
          <a:stretch>
            <a:fillRect/>
          </a:stretch>
        </p:blipFill>
        <p:spPr bwMode="auto">
          <a:xfrm>
            <a:off x="6732588" y="4292600"/>
            <a:ext cx="1871662" cy="16017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skydd för dina efterlevande</a:t>
            </a:r>
            <a:endParaRPr lang="sv-SE" dirty="0"/>
          </a:p>
        </p:txBody>
      </p:sp>
      <p:sp>
        <p:nvSpPr>
          <p:cNvPr id="6" name="Rectangle 5"/>
          <p:cNvSpPr txBox="1">
            <a:spLocks noChangeArrowheads="1"/>
          </p:cNvSpPr>
          <p:nvPr/>
        </p:nvSpPr>
        <p:spPr>
          <a:xfrm>
            <a:off x="596900" y="1879600"/>
            <a:ext cx="6553200" cy="3581400"/>
          </a:xfrm>
          <a:prstGeom prst="rect">
            <a:avLst/>
          </a:prstGeom>
          <a:noFill/>
        </p:spPr>
        <p:txBody>
          <a:bodyPr/>
          <a:lstStyle/>
          <a:p>
            <a:pPr marL="269875" marR="0" lvl="0" indent="-269875" algn="l" defTabSz="914400" rtl="0" eaLnBrk="1" fontAlgn="auto" latinLnBrk="0" hangingPunct="1">
              <a:lnSpc>
                <a:spcPct val="100000"/>
              </a:lnSpc>
              <a:spcBef>
                <a:spcPct val="20000"/>
              </a:spcBef>
              <a:spcAft>
                <a:spcPts val="0"/>
              </a:spcAft>
              <a:buClrTx/>
              <a:buSzTx/>
              <a:buFontTx/>
              <a:buNone/>
              <a:tabLst>
                <a:tab pos="4127500" algn="r"/>
              </a:tabLst>
              <a:defRPr/>
            </a:pPr>
            <a:r>
              <a:rPr kumimoji="0" lang="sv-SE" sz="2000" b="1" i="0" u="none" strike="noStrike" kern="1200" cap="none" spc="0" normalizeH="0" baseline="0" noProof="0" dirty="0" smtClean="0">
                <a:ln>
                  <a:noFill/>
                </a:ln>
                <a:solidFill>
                  <a:schemeClr val="tx1"/>
                </a:solidFill>
                <a:effectLst/>
                <a:uLnTx/>
                <a:uFillTx/>
                <a:latin typeface="+mn-lt"/>
                <a:ea typeface="+mn-ea"/>
                <a:cs typeface="+mn-cs"/>
              </a:rPr>
              <a:t>Tjänstegrupplivförsäkring:</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Alla omfattas</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Betalas av arbetsgivaren</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Tillfaller make/maka, sambo, barn</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Helt grundbelopp	268 800 kr</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Helt barnbelopp	89 400 kr</a:t>
            </a:r>
          </a:p>
          <a:p>
            <a:pPr marL="539750" marR="0" lvl="1"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Begravningshjälp	</a:t>
            </a:r>
            <a:r>
              <a:rPr kumimoji="0" lang="sv-SE" sz="2000" b="0" i="0" u="none" strike="noStrike" kern="1200" cap="none" spc="0" normalizeH="0" baseline="0" noProof="0" smtClean="0">
                <a:ln>
                  <a:noFill/>
                </a:ln>
                <a:solidFill>
                  <a:schemeClr val="tx1"/>
                </a:solidFill>
                <a:effectLst/>
                <a:uLnTx/>
                <a:uFillTx/>
                <a:latin typeface="+mn-lt"/>
                <a:ea typeface="+mn-ea"/>
                <a:cs typeface="+mn-cs"/>
              </a:rPr>
              <a:t>22 400 </a:t>
            </a:r>
            <a:r>
              <a:rPr kumimoji="0" lang="sv-SE" sz="2000" b="0" i="0" u="none" strike="noStrike" kern="1200" cap="none" spc="0" normalizeH="0" baseline="0" noProof="0" dirty="0" smtClean="0">
                <a:ln>
                  <a:noFill/>
                </a:ln>
                <a:solidFill>
                  <a:schemeClr val="tx1"/>
                </a:solidFill>
                <a:effectLst/>
                <a:uLnTx/>
                <a:uFillTx/>
                <a:latin typeface="+mn-lt"/>
                <a:ea typeface="+mn-ea"/>
                <a:cs typeface="+mn-cs"/>
              </a:rPr>
              <a:t>kr</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127500" algn="r"/>
              </a:tabLst>
              <a:defRPr/>
            </a:pP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Bildobjekt 4" descr="pyramid.jpg.jpg"/>
          <p:cNvPicPr>
            <a:picLocks noChangeAspect="1"/>
          </p:cNvPicPr>
          <p:nvPr/>
        </p:nvPicPr>
        <p:blipFill>
          <a:blip r:embed="rId2" cstate="print"/>
          <a:srcRect/>
          <a:stretch>
            <a:fillRect/>
          </a:stretch>
        </p:blipFill>
        <p:spPr bwMode="auto">
          <a:xfrm>
            <a:off x="6732588" y="4292600"/>
            <a:ext cx="1871662" cy="160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 dig som vill veta mer</a:t>
            </a:r>
            <a:endParaRPr lang="sv-SE" dirty="0"/>
          </a:p>
        </p:txBody>
      </p:sp>
      <p:sp>
        <p:nvSpPr>
          <p:cNvPr id="6" name="Rectangle 3"/>
          <p:cNvSpPr txBox="1">
            <a:spLocks noChangeArrowheads="1"/>
          </p:cNvSpPr>
          <p:nvPr/>
        </p:nvSpPr>
        <p:spPr>
          <a:xfrm>
            <a:off x="609600" y="2133600"/>
            <a:ext cx="4800600" cy="3429000"/>
          </a:xfrm>
          <a:prstGeom prst="rect">
            <a:avLst/>
          </a:prstGeom>
          <a:noFill/>
        </p:spPr>
        <p:txBody>
          <a:bodyPr/>
          <a:lstStyle/>
          <a:p>
            <a:pPr marL="269875" marR="0" lvl="0" indent="-269875" algn="l" defTabSz="914400" rtl="0" eaLnBrk="1" fontAlgn="auto" latinLnBrk="0" hangingPunct="1">
              <a:lnSpc>
                <a:spcPct val="100000"/>
              </a:lnSpc>
              <a:spcBef>
                <a:spcPct val="20000"/>
              </a:spcBef>
              <a:spcAft>
                <a:spcPts val="0"/>
              </a:spcAft>
              <a:buClrTx/>
              <a:buSzTx/>
              <a:buFontTx/>
              <a:buNone/>
              <a:tabLst/>
              <a:defRPr/>
            </a:pPr>
            <a:r>
              <a:rPr kumimoji="0" lang="sv-SE" sz="2000" b="0" i="0" u="none" strike="noStrike" kern="1200" cap="none" spc="0" normalizeH="0" baseline="0" noProof="0" smtClean="0">
                <a:ln>
                  <a:noFill/>
                </a:ln>
                <a:solidFill>
                  <a:schemeClr val="tx1"/>
                </a:solidFill>
                <a:effectLst/>
                <a:uLnTx/>
                <a:uFillTx/>
                <a:latin typeface="+mn-lt"/>
                <a:ea typeface="+mn-ea"/>
                <a:cs typeface="+mn-cs"/>
              </a:rPr>
              <a:t>www.minpension.se</a:t>
            </a:r>
          </a:p>
          <a:p>
            <a:pPr marL="269875" marR="0" lvl="0" indent="-269875" algn="l" defTabSz="914400" rtl="0" eaLnBrk="1" fontAlgn="auto" latinLnBrk="0" hangingPunct="1">
              <a:lnSpc>
                <a:spcPct val="100000"/>
              </a:lnSpc>
              <a:spcBef>
                <a:spcPct val="20000"/>
              </a:spcBef>
              <a:spcAft>
                <a:spcPts val="0"/>
              </a:spcAft>
              <a:buClrTx/>
              <a:buSzTx/>
              <a:buFontTx/>
              <a:buNone/>
              <a:tabLst/>
              <a:defRPr/>
            </a:pPr>
            <a:r>
              <a:rPr kumimoji="0" lang="sv-SE" sz="2000" b="0" i="0" u="none" strike="noStrike" kern="1200" cap="none" spc="0" normalizeH="0" baseline="0" noProof="0" smtClean="0">
                <a:ln>
                  <a:noFill/>
                </a:ln>
                <a:solidFill>
                  <a:schemeClr val="tx1"/>
                </a:solidFill>
                <a:effectLst/>
                <a:uLnTx/>
                <a:uFillTx/>
                <a:latin typeface="+mn-lt"/>
                <a:ea typeface="+mn-ea"/>
                <a:cs typeface="+mn-cs"/>
              </a:rPr>
              <a:t>www.pensionsmyndigheten.se</a:t>
            </a:r>
          </a:p>
          <a:p>
            <a:pPr marL="269875" marR="0" lvl="0" indent="-269875" algn="l" defTabSz="914400" rtl="0" eaLnBrk="1" fontAlgn="auto" latinLnBrk="0" hangingPunct="1">
              <a:lnSpc>
                <a:spcPct val="100000"/>
              </a:lnSpc>
              <a:spcBef>
                <a:spcPct val="20000"/>
              </a:spcBef>
              <a:spcAft>
                <a:spcPts val="0"/>
              </a:spcAft>
              <a:buClrTx/>
              <a:buSzTx/>
              <a:buFontTx/>
              <a:buNone/>
              <a:tabLst/>
              <a:defRPr/>
            </a:pPr>
            <a:r>
              <a:rPr kumimoji="0" lang="sv-SE" sz="2000" b="0" i="0" u="none" strike="noStrike" kern="1200" cap="none" spc="0" normalizeH="0" baseline="0" noProof="0" smtClean="0">
                <a:ln>
                  <a:noFill/>
                </a:ln>
                <a:solidFill>
                  <a:schemeClr val="tx1"/>
                </a:solidFill>
                <a:effectLst/>
                <a:uLnTx/>
                <a:uFillTx/>
                <a:latin typeface="+mn-lt"/>
                <a:ea typeface="+mn-ea"/>
                <a:cs typeface="+mn-cs"/>
              </a:rPr>
              <a:t>www.konsumenternas.se</a:t>
            </a:r>
          </a:p>
          <a:p>
            <a:pPr marL="269875" marR="0" lvl="0" indent="-269875" algn="l" defTabSz="914400" rtl="0" eaLnBrk="1" fontAlgn="auto" latinLnBrk="0" hangingPunct="1">
              <a:lnSpc>
                <a:spcPct val="100000"/>
              </a:lnSpc>
              <a:spcBef>
                <a:spcPct val="20000"/>
              </a:spcBef>
              <a:spcAft>
                <a:spcPts val="0"/>
              </a:spcAft>
              <a:buClrTx/>
              <a:buSzTx/>
              <a:buFontTx/>
              <a:buNone/>
              <a:tabLst/>
              <a:defRPr/>
            </a:pPr>
            <a:r>
              <a:rPr kumimoji="0" lang="sv-SE" sz="2000" b="0" i="0" u="none" strike="noStrike" kern="1200" cap="none" spc="0" normalizeH="0" baseline="0" noProof="0" smtClean="0">
                <a:ln>
                  <a:noFill/>
                </a:ln>
                <a:solidFill>
                  <a:schemeClr val="tx1"/>
                </a:solidFill>
                <a:effectLst/>
                <a:uLnTx/>
                <a:uFillTx/>
                <a:latin typeface="+mn-lt"/>
                <a:ea typeface="+mn-ea"/>
                <a:cs typeface="+mn-cs"/>
              </a:rPr>
              <a:t>www.pensionsvalet.se</a:t>
            </a:r>
          </a:p>
          <a:p>
            <a:pPr marL="269875" marR="0" lvl="0" indent="-269875" algn="l" defTabSz="914400" rtl="0" eaLnBrk="1" fontAlgn="auto" latinLnBrk="0" hangingPunct="1">
              <a:lnSpc>
                <a:spcPct val="100000"/>
              </a:lnSpc>
              <a:spcBef>
                <a:spcPct val="20000"/>
              </a:spcBef>
              <a:spcAft>
                <a:spcPts val="0"/>
              </a:spcAft>
              <a:buClrTx/>
              <a:buSzTx/>
              <a:buFontTx/>
              <a:buNone/>
              <a:tabLst/>
              <a:defRPr/>
            </a:pPr>
            <a:r>
              <a:rPr kumimoji="0" lang="sv-SE" sz="2000" b="0" i="0" u="none" strike="noStrike" kern="1200" cap="none" spc="0" normalizeH="0" baseline="0" noProof="0" smtClean="0">
                <a:ln>
                  <a:noFill/>
                </a:ln>
                <a:solidFill>
                  <a:schemeClr val="tx1"/>
                </a:solidFill>
                <a:effectLst/>
                <a:uLnTx/>
                <a:uFillTx/>
                <a:latin typeface="+mn-lt"/>
                <a:ea typeface="+mn-ea"/>
                <a:cs typeface="+mn-cs"/>
              </a:rPr>
              <a:t>www.kpa.se</a:t>
            </a:r>
          </a:p>
          <a:p>
            <a:pPr marL="269875" marR="0" lvl="0" indent="-269875" algn="l" defTabSz="914400" rtl="0" eaLnBrk="1" fontAlgn="auto" latinLnBrk="0" hangingPunct="1">
              <a:lnSpc>
                <a:spcPct val="100000"/>
              </a:lnSpc>
              <a:spcBef>
                <a:spcPct val="20000"/>
              </a:spcBef>
              <a:spcAft>
                <a:spcPts val="0"/>
              </a:spcAft>
              <a:buClrTx/>
              <a:buSzTx/>
              <a:buFontTx/>
              <a:buNone/>
              <a:tabLst/>
              <a:defRPr/>
            </a:pPr>
            <a:endParaRPr kumimoji="0" lang="sv-SE"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7" name="Bildobjekt 4" descr="sara_inte_knepigt.png"/>
          <p:cNvPicPr>
            <a:picLocks noChangeAspect="1"/>
          </p:cNvPicPr>
          <p:nvPr/>
        </p:nvPicPr>
        <p:blipFill>
          <a:blip r:embed="rId2" cstate="print"/>
          <a:srcRect/>
          <a:stretch>
            <a:fillRect/>
          </a:stretch>
        </p:blipFill>
        <p:spPr bwMode="auto">
          <a:xfrm>
            <a:off x="4019550" y="1392238"/>
            <a:ext cx="4873625"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Andra tjänstepensionsområden</a:t>
            </a:r>
            <a:endParaRPr lang="sv-SE" dirty="0"/>
          </a:p>
        </p:txBody>
      </p:sp>
      <p:sp>
        <p:nvSpPr>
          <p:cNvPr id="3" name="Platshållare för datum 2"/>
          <p:cNvSpPr>
            <a:spLocks noGrp="1"/>
          </p:cNvSpPr>
          <p:nvPr>
            <p:ph type="dt" sz="half" idx="10"/>
          </p:nvPr>
        </p:nvSpPr>
        <p:spPr/>
        <p:txBody>
          <a:bodyPr/>
          <a:lstStyle/>
          <a:p>
            <a:fld id="{1ED51015-39A8-4A70-85CE-3CABA4378E47}" type="datetime1">
              <a:rPr lang="sv-SE" smtClean="0"/>
              <a:pPr/>
              <a:t>2017-10-06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Rectangle 3"/>
          <p:cNvSpPr txBox="1">
            <a:spLocks noChangeArrowheads="1"/>
          </p:cNvSpPr>
          <p:nvPr/>
        </p:nvSpPr>
        <p:spPr>
          <a:xfrm>
            <a:off x="518616" y="2060848"/>
            <a:ext cx="7797800" cy="2070100"/>
          </a:xfrm>
          <a:prstGeom prst="rect">
            <a:avLst/>
          </a:prstGeom>
        </p:spPr>
        <p:txBody>
          <a:bodyPr vert="horz" lIns="0" tIns="0" rIns="0" bIns="0" rtlCol="0">
            <a:normAutofit/>
          </a:bodyPr>
          <a:lstStyle/>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SPV - statlig anställning				020-650 065</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AMF - privat anställning LO kollektivet		020-696 320</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err="1" smtClean="0">
                <a:ln>
                  <a:noFill/>
                </a:ln>
                <a:solidFill>
                  <a:schemeClr val="tx1"/>
                </a:solidFill>
                <a:effectLst/>
                <a:uLnTx/>
                <a:uFillTx/>
                <a:latin typeface="+mn-lt"/>
                <a:ea typeface="+mn-ea"/>
                <a:cs typeface="+mn-cs"/>
              </a:rPr>
              <a:t>Alecta</a:t>
            </a:r>
            <a:r>
              <a:rPr kumimoji="0" lang="sv-SE" sz="2000" b="0" i="0" u="none" strike="noStrike" kern="1200" cap="none" spc="0" normalizeH="0" baseline="0" noProof="0" dirty="0" smtClean="0">
                <a:ln>
                  <a:noFill/>
                </a:ln>
                <a:solidFill>
                  <a:schemeClr val="tx1"/>
                </a:solidFill>
                <a:effectLst/>
                <a:uLnTx/>
                <a:uFillTx/>
                <a:latin typeface="+mn-lt"/>
                <a:ea typeface="+mn-ea"/>
                <a:cs typeface="+mn-cs"/>
              </a:rPr>
              <a:t> - privat tjänsteman			020-782 280</a:t>
            </a:r>
          </a:p>
        </p:txBody>
      </p:sp>
      <p:pic>
        <p:nvPicPr>
          <p:cNvPr id="6" name="Bildobjekt 10" descr="gruppbild.png"/>
          <p:cNvPicPr>
            <a:picLocks noChangeAspect="1"/>
          </p:cNvPicPr>
          <p:nvPr/>
        </p:nvPicPr>
        <p:blipFill>
          <a:blip r:embed="rId2" cstate="print"/>
          <a:srcRect/>
          <a:stretch>
            <a:fillRect/>
          </a:stretch>
        </p:blipFill>
        <p:spPr bwMode="auto">
          <a:xfrm>
            <a:off x="2916238" y="3717032"/>
            <a:ext cx="2951162" cy="210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951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menyer\skrivbord\vagval.jpg"/>
          <p:cNvPicPr>
            <a:picLocks noChangeAspect="1" noChangeArrowheads="1"/>
          </p:cNvPicPr>
          <p:nvPr/>
        </p:nvPicPr>
        <p:blipFill>
          <a:blip r:embed="rId2" cstate="print"/>
          <a:srcRect t="33350" r="468"/>
          <a:stretch>
            <a:fillRect/>
          </a:stretch>
        </p:blipFill>
        <p:spPr bwMode="auto">
          <a:xfrm>
            <a:off x="611188" y="1412776"/>
            <a:ext cx="8073439" cy="3801244"/>
          </a:xfrm>
          <a:prstGeom prst="rect">
            <a:avLst/>
          </a:prstGeom>
          <a:noFill/>
          <a:ln w="9525">
            <a:noFill/>
            <a:miter lim="800000"/>
            <a:headEnd/>
            <a:tailEnd/>
          </a:ln>
        </p:spPr>
      </p:pic>
    </p:spTree>
    <p:extLst>
      <p:ext uri="{BB962C8B-B14F-4D97-AF65-F5344CB8AC3E}">
        <p14:creationId xmlns:p14="http://schemas.microsoft.com/office/powerpoint/2010/main" val="144292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Den allmänna pensionen har flera delar</a:t>
            </a:r>
            <a:endParaRPr lang="sv-SE" dirty="0"/>
          </a:p>
        </p:txBody>
      </p:sp>
      <p:sp>
        <p:nvSpPr>
          <p:cNvPr id="5" name="Rectangle 4"/>
          <p:cNvSpPr txBox="1">
            <a:spLocks noChangeArrowheads="1"/>
          </p:cNvSpPr>
          <p:nvPr/>
        </p:nvSpPr>
        <p:spPr>
          <a:xfrm>
            <a:off x="609600" y="1892300"/>
            <a:ext cx="5969000" cy="4114800"/>
          </a:xfrm>
          <a:prstGeom prst="rect">
            <a:avLst/>
          </a:prstGeom>
        </p:spPr>
        <p:txBody>
          <a:bodyPr/>
          <a:lstStyle/>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16% av din inkomst går till inkomstpension </a:t>
            </a:r>
            <a:br>
              <a:rPr kumimoji="0" lang="sv-SE" sz="2000" b="0" i="0" u="none" strike="noStrike" kern="1200" cap="none" spc="0" normalizeH="0" baseline="0" noProof="0" dirty="0" smtClean="0">
                <a:ln>
                  <a:noFill/>
                </a:ln>
                <a:solidFill>
                  <a:schemeClr val="tx1"/>
                </a:solidFill>
                <a:effectLst/>
                <a:uLnTx/>
                <a:uFillTx/>
                <a:latin typeface="+mn-lt"/>
                <a:ea typeface="+mn-ea"/>
                <a:cs typeface="+mn-cs"/>
              </a:rPr>
            </a:br>
            <a:r>
              <a:rPr kumimoji="0" lang="sv-SE" sz="2000" b="0" i="0" u="none" strike="noStrike" kern="1200" cap="none" spc="0" normalizeH="0" baseline="0" noProof="0" dirty="0" smtClean="0">
                <a:ln>
                  <a:noFill/>
                </a:ln>
                <a:solidFill>
                  <a:schemeClr val="tx1"/>
                </a:solidFill>
                <a:effectLst/>
                <a:uLnTx/>
                <a:uFillTx/>
                <a:latin typeface="+mn-lt"/>
                <a:ea typeface="+mn-ea"/>
                <a:cs typeface="+mn-cs"/>
              </a:rPr>
              <a:t>och 2,5% till premiepension</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Grundskydd i form av garantipension</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Del av lön som överstiger </a:t>
            </a:r>
            <a:br>
              <a:rPr kumimoji="0" lang="sv-SE" sz="2000" b="0" i="0" u="none" strike="noStrike" kern="1200" cap="none" spc="0" normalizeH="0" baseline="0" noProof="0" dirty="0" smtClean="0">
                <a:ln>
                  <a:noFill/>
                </a:ln>
                <a:solidFill>
                  <a:schemeClr val="tx1"/>
                </a:solidFill>
                <a:effectLst/>
                <a:uLnTx/>
                <a:uFillTx/>
                <a:latin typeface="+mn-lt"/>
                <a:ea typeface="+mn-ea"/>
                <a:cs typeface="+mn-cs"/>
              </a:rPr>
            </a:br>
            <a:r>
              <a:rPr kumimoji="0" lang="sv-SE" sz="2000" b="0" i="0" u="none" strike="noStrike" kern="1200" cap="none" spc="0" normalizeH="0" baseline="0" noProof="0" dirty="0" smtClean="0">
                <a:ln>
                  <a:noFill/>
                </a:ln>
                <a:solidFill>
                  <a:schemeClr val="tx1"/>
                </a:solidFill>
                <a:effectLst/>
                <a:uLnTx/>
                <a:uFillTx/>
                <a:latin typeface="+mn-lt"/>
                <a:ea typeface="+mn-ea"/>
                <a:cs typeface="+mn-cs"/>
              </a:rPr>
              <a:t>41</a:t>
            </a:r>
            <a:r>
              <a:rPr kumimoji="0" lang="sv-SE" sz="2000" b="0" i="0" u="none" strike="noStrike" kern="1200" cap="none" spc="0" normalizeH="0" noProof="0" dirty="0" smtClean="0">
                <a:ln>
                  <a:noFill/>
                </a:ln>
                <a:solidFill>
                  <a:schemeClr val="tx1"/>
                </a:solidFill>
                <a:effectLst/>
                <a:uLnTx/>
                <a:uFillTx/>
                <a:latin typeface="+mn-lt"/>
                <a:ea typeface="+mn-ea"/>
                <a:cs typeface="+mn-cs"/>
              </a:rPr>
              <a:t> 358</a:t>
            </a:r>
            <a:r>
              <a:rPr kumimoji="0" lang="sv-SE" sz="2000" b="0" i="0" u="none" strike="noStrike" kern="1200" cap="none" spc="0" normalizeH="0" baseline="0" noProof="0" dirty="0" smtClean="0">
                <a:ln>
                  <a:noFill/>
                </a:ln>
                <a:solidFill>
                  <a:schemeClr val="tx1"/>
                </a:solidFill>
                <a:effectLst/>
                <a:uLnTx/>
                <a:uFillTx/>
                <a:latin typeface="+mn-lt"/>
                <a:ea typeface="+mn-ea"/>
                <a:cs typeface="+mn-cs"/>
              </a:rPr>
              <a:t> kr/mån ger ingen pensionsrätt</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Uttag tidigast från 61 år</a:t>
            </a:r>
          </a:p>
        </p:txBody>
      </p:sp>
      <p:graphicFrame>
        <p:nvGraphicFramePr>
          <p:cNvPr id="6" name="Object 1026"/>
          <p:cNvGraphicFramePr>
            <a:graphicFrameLocks noChangeAspect="1"/>
          </p:cNvGraphicFramePr>
          <p:nvPr/>
        </p:nvGraphicFramePr>
        <p:xfrm>
          <a:off x="685800" y="4343400"/>
          <a:ext cx="1781175" cy="838200"/>
        </p:xfrm>
        <a:graphic>
          <a:graphicData uri="http://schemas.openxmlformats.org/presentationml/2006/ole">
            <mc:AlternateContent xmlns:mc="http://schemas.openxmlformats.org/markup-compatibility/2006">
              <mc:Choice xmlns:v="urn:schemas-microsoft-com:vml" Requires="v">
                <p:oleObj spid="_x0000_s2062" name="Photo Editor-foto" r:id="rId3" imgW="1781424" imgH="838095" progId="">
                  <p:embed/>
                </p:oleObj>
              </mc:Choice>
              <mc:Fallback>
                <p:oleObj name="Photo Editor-foto" r:id="rId3" imgW="1781424" imgH="838095" progId="">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1781175" cy="838200"/>
                      </a:xfrm>
                      <a:prstGeom prst="rect">
                        <a:avLst/>
                      </a:prstGeom>
                      <a:noFill/>
                      <a:ln>
                        <a:noFill/>
                      </a:ln>
                      <a:effectLst/>
                      <a:extLst>
                        <a:ext uri="{909E8E84-426E-40DD-AFC4-6F175D3DCCD1}">
                          <a14:hiddenFill xmlns:a14="http://schemas.microsoft.com/office/drawing/2010/main">
                            <a:solidFill>
                              <a:srgbClr val="B594A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8" descr="&#10;kuvert.jpg                                                     0011C1ABOS X                           B94168DE:"/>
          <p:cNvPicPr>
            <a:picLocks noChangeAspect="1" noChangeArrowheads="1"/>
          </p:cNvPicPr>
          <p:nvPr/>
        </p:nvPicPr>
        <p:blipFill>
          <a:blip r:embed="rId5" cstate="print"/>
          <a:srcRect/>
          <a:stretch>
            <a:fillRect/>
          </a:stretch>
        </p:blipFill>
        <p:spPr bwMode="auto">
          <a:xfrm rot="-1560000">
            <a:off x="5549900" y="1673677"/>
            <a:ext cx="2057400" cy="1525587"/>
          </a:xfrm>
          <a:prstGeom prst="rect">
            <a:avLst/>
          </a:prstGeom>
          <a:noFill/>
          <a:ln w="9525">
            <a:noFill/>
            <a:miter lim="800000"/>
            <a:headEnd/>
            <a:tailEnd/>
          </a:ln>
        </p:spPr>
      </p:pic>
      <p:pic>
        <p:nvPicPr>
          <p:cNvPr id="8" name="Bildobjekt 6" descr="pyramid.jpg.jpg"/>
          <p:cNvPicPr>
            <a:picLocks noChangeAspect="1"/>
          </p:cNvPicPr>
          <p:nvPr/>
        </p:nvPicPr>
        <p:blipFill>
          <a:blip r:embed="rId6" cstate="print"/>
          <a:srcRect/>
          <a:stretch>
            <a:fillRect/>
          </a:stretch>
        </p:blipFill>
        <p:spPr bwMode="auto">
          <a:xfrm>
            <a:off x="6084888" y="3573016"/>
            <a:ext cx="2608262" cy="2232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numm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245275E7-4199-4431-AD8A-4965AA0528EA}" type="slidenum">
              <a:rPr lang="sv-SE" altLang="sv-SE" sz="800" smtClean="0">
                <a:solidFill>
                  <a:schemeClr val="tx1"/>
                </a:solidFill>
              </a:rPr>
              <a:pPr eaLnBrk="1" hangingPunct="1"/>
              <a:t>3</a:t>
            </a:fld>
            <a:endParaRPr lang="sv-SE" altLang="sv-SE" sz="800" smtClean="0">
              <a:solidFill>
                <a:schemeClr val="tx1"/>
              </a:solidFill>
            </a:endParaRPr>
          </a:p>
        </p:txBody>
      </p:sp>
      <p:sp>
        <p:nvSpPr>
          <p:cNvPr id="9219" name="Platshållare för datum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730A610A-DD44-4E10-98C5-6DB41FBC8064}" type="datetime1">
              <a:rPr lang="sv-SE" altLang="sv-SE" sz="800" smtClean="0">
                <a:solidFill>
                  <a:schemeClr val="tx1"/>
                </a:solidFill>
              </a:rPr>
              <a:pPr eaLnBrk="1" hangingPunct="1"/>
              <a:t>2017-10-06</a:t>
            </a:fld>
            <a:endParaRPr lang="sv-SE" altLang="sv-SE" sz="800" smtClean="0">
              <a:solidFill>
                <a:schemeClr val="tx1"/>
              </a:solidFill>
            </a:endParaRPr>
          </a:p>
        </p:txBody>
      </p:sp>
      <p:sp>
        <p:nvSpPr>
          <p:cNvPr id="9220" name="textruta 1"/>
          <p:cNvSpPr txBox="1">
            <a:spLocks noChangeArrowheads="1"/>
          </p:cNvSpPr>
          <p:nvPr/>
        </p:nvSpPr>
        <p:spPr bwMode="auto">
          <a:xfrm>
            <a:off x="1995488" y="2154238"/>
            <a:ext cx="8175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-1%</a:t>
            </a:r>
          </a:p>
        </p:txBody>
      </p:sp>
      <p:sp>
        <p:nvSpPr>
          <p:cNvPr id="9221" name="textruta 2"/>
          <p:cNvSpPr txBox="1">
            <a:spLocks noChangeArrowheads="1"/>
          </p:cNvSpPr>
          <p:nvPr/>
        </p:nvSpPr>
        <p:spPr bwMode="auto">
          <a:xfrm>
            <a:off x="3938588" y="2154238"/>
            <a:ext cx="8175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-2%</a:t>
            </a:r>
          </a:p>
        </p:txBody>
      </p:sp>
      <p:sp>
        <p:nvSpPr>
          <p:cNvPr id="9222" name="textruta 3"/>
          <p:cNvSpPr txBox="1">
            <a:spLocks noChangeArrowheads="1"/>
          </p:cNvSpPr>
          <p:nvPr/>
        </p:nvSpPr>
        <p:spPr bwMode="auto">
          <a:xfrm>
            <a:off x="5554663" y="2135188"/>
            <a:ext cx="8175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-3%</a:t>
            </a:r>
          </a:p>
        </p:txBody>
      </p:sp>
      <p:sp>
        <p:nvSpPr>
          <p:cNvPr id="9223" name="textruta 4"/>
          <p:cNvSpPr txBox="1">
            <a:spLocks noChangeArrowheads="1"/>
          </p:cNvSpPr>
          <p:nvPr/>
        </p:nvSpPr>
        <p:spPr bwMode="auto">
          <a:xfrm>
            <a:off x="7200900" y="2100263"/>
            <a:ext cx="8191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-4%</a:t>
            </a:r>
          </a:p>
        </p:txBody>
      </p:sp>
      <p:sp>
        <p:nvSpPr>
          <p:cNvPr id="9224" name="Rubrik 1"/>
          <p:cNvSpPr>
            <a:spLocks noGrp="1"/>
          </p:cNvSpPr>
          <p:nvPr>
            <p:ph type="title"/>
          </p:nvPr>
        </p:nvSpPr>
        <p:spPr/>
        <p:txBody>
          <a:bodyPr/>
          <a:lstStyle/>
          <a:p>
            <a:r>
              <a:rPr lang="sv-SE" altLang="sv-SE" smtClean="0"/>
              <a:t>Avgifterna sänker din pension</a:t>
            </a:r>
          </a:p>
        </p:txBody>
      </p:sp>
      <p:sp>
        <p:nvSpPr>
          <p:cNvPr id="9225" name="Oval 3"/>
          <p:cNvSpPr>
            <a:spLocks noChangeArrowheads="1"/>
          </p:cNvSpPr>
          <p:nvPr/>
        </p:nvSpPr>
        <p:spPr bwMode="auto">
          <a:xfrm>
            <a:off x="5964238" y="4587875"/>
            <a:ext cx="1751012" cy="677863"/>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ltLang="sv-SE"/>
          </a:p>
        </p:txBody>
      </p:sp>
      <p:pic>
        <p:nvPicPr>
          <p:cNvPr id="92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2613025"/>
            <a:ext cx="75850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8658155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numm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3F00595D-B7F3-4183-AA2A-28DD6B76294E}" type="slidenum">
              <a:rPr lang="sv-SE" altLang="sv-SE" sz="800" smtClean="0">
                <a:solidFill>
                  <a:schemeClr val="tx1"/>
                </a:solidFill>
              </a:rPr>
              <a:pPr eaLnBrk="1" hangingPunct="1"/>
              <a:t>4</a:t>
            </a:fld>
            <a:endParaRPr lang="sv-SE" altLang="sv-SE" sz="800" smtClean="0">
              <a:solidFill>
                <a:schemeClr val="tx1"/>
              </a:solidFill>
            </a:endParaRPr>
          </a:p>
        </p:txBody>
      </p:sp>
      <p:sp>
        <p:nvSpPr>
          <p:cNvPr id="10243" name="Platshållare för datum 4"/>
          <p:cNvSpPr>
            <a:spLocks noGrp="1"/>
          </p:cNvSpPr>
          <p:nvPr>
            <p:ph type="dt"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fld id="{53369B64-6AA4-4490-95AC-939005BA7829}" type="datetime1">
              <a:rPr lang="sv-SE" altLang="sv-SE" sz="800" smtClean="0">
                <a:solidFill>
                  <a:schemeClr val="tx1"/>
                </a:solidFill>
              </a:rPr>
              <a:pPr eaLnBrk="1" hangingPunct="1"/>
              <a:t>2017-10-06</a:t>
            </a:fld>
            <a:endParaRPr lang="sv-SE" altLang="sv-SE" sz="800" smtClean="0">
              <a:solidFill>
                <a:schemeClr val="tx1"/>
              </a:solidFill>
            </a:endParaRPr>
          </a:p>
        </p:txBody>
      </p:sp>
      <p:sp>
        <p:nvSpPr>
          <p:cNvPr id="10244" name="textruta 1"/>
          <p:cNvSpPr txBox="1">
            <a:spLocks noChangeArrowheads="1"/>
          </p:cNvSpPr>
          <p:nvPr/>
        </p:nvSpPr>
        <p:spPr bwMode="auto">
          <a:xfrm>
            <a:off x="1522413" y="2014538"/>
            <a:ext cx="8175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-9%</a:t>
            </a:r>
          </a:p>
        </p:txBody>
      </p:sp>
      <p:sp>
        <p:nvSpPr>
          <p:cNvPr id="10245" name="textruta 2"/>
          <p:cNvSpPr txBox="1">
            <a:spLocks noChangeArrowheads="1"/>
          </p:cNvSpPr>
          <p:nvPr/>
        </p:nvSpPr>
        <p:spPr bwMode="auto">
          <a:xfrm>
            <a:off x="3471863" y="2014538"/>
            <a:ext cx="1000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-16%</a:t>
            </a:r>
          </a:p>
        </p:txBody>
      </p:sp>
      <p:sp>
        <p:nvSpPr>
          <p:cNvPr id="10246" name="textruta 3"/>
          <p:cNvSpPr txBox="1">
            <a:spLocks noChangeArrowheads="1"/>
          </p:cNvSpPr>
          <p:nvPr/>
        </p:nvSpPr>
        <p:spPr bwMode="auto">
          <a:xfrm>
            <a:off x="5289550" y="2014538"/>
            <a:ext cx="10001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-24%</a:t>
            </a:r>
          </a:p>
        </p:txBody>
      </p:sp>
      <p:sp>
        <p:nvSpPr>
          <p:cNvPr id="10247" name="textruta 4"/>
          <p:cNvSpPr txBox="1">
            <a:spLocks noChangeArrowheads="1"/>
          </p:cNvSpPr>
          <p:nvPr/>
        </p:nvSpPr>
        <p:spPr bwMode="auto">
          <a:xfrm>
            <a:off x="7192963" y="2027238"/>
            <a:ext cx="10493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2"/>
                </a:solidFill>
                <a:latin typeface="Verdana" pitchFamily="34" charset="0"/>
                <a:cs typeface="Arial" charset="0"/>
              </a:defRPr>
            </a:lvl1pPr>
            <a:lvl2pPr marL="742950" indent="-285750" eaLnBrk="0" hangingPunct="0">
              <a:defRPr sz="2600">
                <a:solidFill>
                  <a:schemeClr val="tx2"/>
                </a:solidFill>
                <a:latin typeface="Verdana" pitchFamily="34" charset="0"/>
                <a:cs typeface="Arial" charset="0"/>
              </a:defRPr>
            </a:lvl2pPr>
            <a:lvl3pPr marL="1143000" indent="-228600" eaLnBrk="0" hangingPunct="0">
              <a:defRPr sz="2600">
                <a:solidFill>
                  <a:schemeClr val="tx2"/>
                </a:solidFill>
                <a:latin typeface="Verdana" pitchFamily="34" charset="0"/>
                <a:cs typeface="Arial" charset="0"/>
              </a:defRPr>
            </a:lvl3pPr>
            <a:lvl4pPr marL="1600200" indent="-228600" eaLnBrk="0" hangingPunct="0">
              <a:defRPr sz="2600">
                <a:solidFill>
                  <a:schemeClr val="tx2"/>
                </a:solidFill>
                <a:latin typeface="Verdana" pitchFamily="34" charset="0"/>
                <a:cs typeface="Arial" charset="0"/>
              </a:defRPr>
            </a:lvl4pPr>
            <a:lvl5pPr marL="2057400" indent="-228600" eaLnBrk="0" hangingPunct="0">
              <a:defRPr sz="2600">
                <a:solidFill>
                  <a:schemeClr val="tx2"/>
                </a:solidFill>
                <a:latin typeface="Verdana" pitchFamily="34" charset="0"/>
                <a:cs typeface="Arial" charset="0"/>
              </a:defRPr>
            </a:lvl5pPr>
            <a:lvl6pPr marL="25146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6pPr>
            <a:lvl7pPr marL="29718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7pPr>
            <a:lvl8pPr marL="34290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8pPr>
            <a:lvl9pPr marL="3886200" indent="-228600" eaLnBrk="0" fontAlgn="base" hangingPunct="0">
              <a:lnSpc>
                <a:spcPts val="3000"/>
              </a:lnSpc>
              <a:spcBef>
                <a:spcPct val="0"/>
              </a:spcBef>
              <a:spcAft>
                <a:spcPct val="0"/>
              </a:spcAft>
              <a:defRPr sz="2600">
                <a:solidFill>
                  <a:schemeClr val="tx2"/>
                </a:solidFill>
                <a:latin typeface="Verdana" pitchFamily="34" charset="0"/>
                <a:cs typeface="Arial" charset="0"/>
              </a:defRPr>
            </a:lvl9pPr>
          </a:lstStyle>
          <a:p>
            <a:pPr eaLnBrk="1" hangingPunct="1"/>
            <a:r>
              <a:rPr lang="sv-SE" altLang="sv-SE" sz="2000" b="1">
                <a:solidFill>
                  <a:schemeClr val="tx1"/>
                </a:solidFill>
              </a:rPr>
              <a:t>-30%</a:t>
            </a:r>
          </a:p>
        </p:txBody>
      </p:sp>
      <p:sp>
        <p:nvSpPr>
          <p:cNvPr id="10248" name="Rubrik 1"/>
          <p:cNvSpPr>
            <a:spLocks noGrp="1"/>
          </p:cNvSpPr>
          <p:nvPr>
            <p:ph type="title"/>
          </p:nvPr>
        </p:nvSpPr>
        <p:spPr/>
        <p:txBody>
          <a:bodyPr/>
          <a:lstStyle/>
          <a:p>
            <a:r>
              <a:rPr lang="sv-SE" altLang="sv-SE" smtClean="0"/>
              <a:t>Avgifterna sänker din pension</a:t>
            </a:r>
          </a:p>
        </p:txBody>
      </p:sp>
      <p:sp>
        <p:nvSpPr>
          <p:cNvPr id="10249" name="Oval 3"/>
          <p:cNvSpPr>
            <a:spLocks noChangeArrowheads="1"/>
          </p:cNvSpPr>
          <p:nvPr/>
        </p:nvSpPr>
        <p:spPr bwMode="auto">
          <a:xfrm>
            <a:off x="6024563" y="4611688"/>
            <a:ext cx="1666875" cy="606425"/>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sv-SE" altLang="sv-SE"/>
          </a:p>
        </p:txBody>
      </p:sp>
      <p:pic>
        <p:nvPicPr>
          <p:cNvPr id="1025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2584450"/>
            <a:ext cx="7802562"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0929768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Tjänstepension betalas av din arbetsgivare</a:t>
            </a:r>
            <a:endParaRPr lang="sv-SE" dirty="0"/>
          </a:p>
        </p:txBody>
      </p:sp>
      <p:pic>
        <p:nvPicPr>
          <p:cNvPr id="5" name="Bildobjekt 4" descr="pyramid.jpg.jpg"/>
          <p:cNvPicPr>
            <a:picLocks noChangeAspect="1"/>
          </p:cNvPicPr>
          <p:nvPr/>
        </p:nvPicPr>
        <p:blipFill>
          <a:blip r:embed="rId2" cstate="print"/>
          <a:srcRect/>
          <a:stretch>
            <a:fillRect/>
          </a:stretch>
        </p:blipFill>
        <p:spPr bwMode="auto">
          <a:xfrm>
            <a:off x="2411413" y="1989138"/>
            <a:ext cx="4552950" cy="3895725"/>
          </a:xfrm>
          <a:prstGeom prst="rect">
            <a:avLst/>
          </a:prstGeom>
          <a:noFill/>
          <a:ln w="9525">
            <a:noFill/>
            <a:miter lim="800000"/>
            <a:headEnd/>
            <a:tailEnd/>
          </a:ln>
        </p:spPr>
      </p:pic>
      <p:pic>
        <p:nvPicPr>
          <p:cNvPr id="6" name="Picture 5" descr="c:\menyer\skrivbord\Pyramid_pil_tjanstepen.gif"/>
          <p:cNvPicPr>
            <a:picLocks noChangeAspect="1" noChangeArrowheads="1"/>
          </p:cNvPicPr>
          <p:nvPr/>
        </p:nvPicPr>
        <p:blipFill>
          <a:blip r:embed="rId3" cstate="print"/>
          <a:srcRect/>
          <a:stretch>
            <a:fillRect/>
          </a:stretch>
        </p:blipFill>
        <p:spPr bwMode="auto">
          <a:xfrm>
            <a:off x="1619250" y="3644900"/>
            <a:ext cx="1219200" cy="682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614808"/>
            <a:ext cx="7912125" cy="1716432"/>
          </a:xfrm>
        </p:spPr>
        <p:txBody>
          <a:bodyPr>
            <a:normAutofit fontScale="90000"/>
          </a:bodyPr>
          <a:lstStyle/>
          <a:p>
            <a:r>
              <a:rPr lang="sv-SE" dirty="0" smtClean="0"/>
              <a:t>KAP-KL för dig som arbetar inom kommun eller landsting och är född före 1986</a:t>
            </a:r>
            <a:endParaRPr lang="sv-SE" dirty="0"/>
          </a:p>
        </p:txBody>
      </p:sp>
      <p:sp>
        <p:nvSpPr>
          <p:cNvPr id="5" name="Rectangle 3"/>
          <p:cNvSpPr txBox="1">
            <a:spLocks noChangeArrowheads="1"/>
          </p:cNvSpPr>
          <p:nvPr/>
        </p:nvSpPr>
        <p:spPr>
          <a:xfrm>
            <a:off x="849313" y="2819400"/>
            <a:ext cx="4953000" cy="2286000"/>
          </a:xfrm>
          <a:prstGeom prst="rect">
            <a:avLst/>
          </a:prstGeom>
        </p:spPr>
        <p:txBody>
          <a:bodyPr/>
          <a:lstStyle/>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Intjänad pensionsrätt 1997-12-31</a:t>
            </a:r>
          </a:p>
          <a:p>
            <a:pPr marL="269875" indent="-269875">
              <a:spcBef>
                <a:spcPct val="0"/>
              </a:spcBef>
              <a:spcAft>
                <a:spcPts val="1000"/>
              </a:spcAft>
              <a:buFont typeface="Arial" panose="020B0604020202020204" pitchFamily="34" charset="0"/>
              <a:buChar char="•"/>
              <a:defRPr/>
            </a:pPr>
            <a:r>
              <a:rPr lang="sv-SE" sz="2000" dirty="0" smtClean="0"/>
              <a:t>Avgiftsbestämd ålderspension</a:t>
            </a:r>
            <a:endParaRPr kumimoji="0" lang="sv-SE" sz="20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Förmånsbestämd ålderspension</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Pension till efterlevande</a:t>
            </a:r>
          </a:p>
          <a:p>
            <a:pPr marL="269875" marR="0" lvl="0" indent="-2698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Bildobjekt 4" descr="pyramid.jpg.jpg"/>
          <p:cNvPicPr>
            <a:picLocks noChangeAspect="1"/>
          </p:cNvPicPr>
          <p:nvPr/>
        </p:nvPicPr>
        <p:blipFill>
          <a:blip r:embed="rId2" cstate="print"/>
          <a:srcRect/>
          <a:stretch>
            <a:fillRect/>
          </a:stretch>
        </p:blipFill>
        <p:spPr bwMode="auto">
          <a:xfrm>
            <a:off x="6732588" y="4292600"/>
            <a:ext cx="1871662" cy="16017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Tjänstepension KAP-KL</a:t>
            </a:r>
            <a:endParaRPr lang="sv-SE" dirty="0"/>
          </a:p>
        </p:txBody>
      </p:sp>
      <p:sp>
        <p:nvSpPr>
          <p:cNvPr id="5" name="Rectangle 2"/>
          <p:cNvSpPr>
            <a:spLocks noChangeArrowheads="1"/>
          </p:cNvSpPr>
          <p:nvPr/>
        </p:nvSpPr>
        <p:spPr bwMode="auto">
          <a:xfrm>
            <a:off x="584200" y="1870075"/>
            <a:ext cx="6172200" cy="2016125"/>
          </a:xfrm>
          <a:prstGeom prst="rect">
            <a:avLst/>
          </a:prstGeom>
          <a:noFill/>
          <a:ln w="38100">
            <a:noFill/>
            <a:miter lim="800000"/>
            <a:headEnd/>
            <a:tailEnd/>
          </a:ln>
        </p:spPr>
        <p:txBody>
          <a:bodyPr>
            <a:spAutoFit/>
          </a:bodyPr>
          <a:lstStyle/>
          <a:p>
            <a:pPr eaLnBrk="1" hangingPunct="1">
              <a:spcAft>
                <a:spcPts val="1000"/>
              </a:spcAft>
            </a:pPr>
            <a:r>
              <a:rPr lang="sv-SE" sz="2000" b="1" dirty="0"/>
              <a:t>Intjänad pensionsrätt 971231</a:t>
            </a:r>
            <a:endParaRPr lang="sv-SE" sz="2000" dirty="0">
              <a:latin typeface="Times New Roman" pitchFamily="18" charset="0"/>
            </a:endParaRPr>
          </a:p>
          <a:p>
            <a:pPr eaLnBrk="1" hangingPunct="1">
              <a:spcAft>
                <a:spcPts val="1000"/>
              </a:spcAft>
              <a:buFontTx/>
              <a:buChar char="•"/>
            </a:pPr>
            <a:r>
              <a:rPr lang="sv-SE" sz="2000" dirty="0">
                <a:latin typeface="Times New Roman" pitchFamily="18" charset="0"/>
              </a:rPr>
              <a:t> </a:t>
            </a:r>
            <a:r>
              <a:rPr lang="sv-SE" sz="2000" dirty="0"/>
              <a:t>Utbetalas tidigast från 61 års </a:t>
            </a:r>
            <a:r>
              <a:rPr lang="sv-SE" sz="2000" dirty="0" smtClean="0"/>
              <a:t>ålder</a:t>
            </a:r>
            <a:endParaRPr lang="sv-SE" sz="2000" dirty="0"/>
          </a:p>
          <a:p>
            <a:pPr eaLnBrk="1" hangingPunct="1">
              <a:spcAft>
                <a:spcPts val="1000"/>
              </a:spcAft>
              <a:buFontTx/>
              <a:buChar char="•"/>
            </a:pPr>
            <a:r>
              <a:rPr lang="sv-SE" sz="2000" dirty="0"/>
              <a:t> Beloppet du får beräknas och betalas livet </a:t>
            </a:r>
            <a:r>
              <a:rPr lang="sv-SE" sz="2000" dirty="0" smtClean="0"/>
              <a:t>ut</a:t>
            </a:r>
            <a:endParaRPr lang="sv-SE" sz="2000" dirty="0"/>
          </a:p>
          <a:p>
            <a:pPr eaLnBrk="1" hangingPunct="1">
              <a:spcAft>
                <a:spcPts val="1000"/>
              </a:spcAft>
              <a:buFontTx/>
              <a:buChar char="•"/>
            </a:pPr>
            <a:r>
              <a:rPr lang="sv-SE" sz="2000" dirty="0"/>
              <a:t> Möjlighet till tidsbegränsat uttag  </a:t>
            </a:r>
            <a:br>
              <a:rPr lang="sv-SE" sz="2000" dirty="0"/>
            </a:br>
            <a:r>
              <a:rPr lang="sv-SE" sz="2000" dirty="0"/>
              <a:t>  mellan 61-65 år för delar tom 7,5 </a:t>
            </a:r>
            <a:r>
              <a:rPr lang="sv-SE" sz="2000" dirty="0" smtClean="0"/>
              <a:t>basbelopp</a:t>
            </a:r>
            <a:endParaRPr lang="sv-SE" sz="2000" dirty="0"/>
          </a:p>
        </p:txBody>
      </p:sp>
      <p:pic>
        <p:nvPicPr>
          <p:cNvPr id="6" name="Bildobjekt 5" descr="pyramid.jpg.jpg"/>
          <p:cNvPicPr>
            <a:picLocks noChangeAspect="1"/>
          </p:cNvPicPr>
          <p:nvPr/>
        </p:nvPicPr>
        <p:blipFill>
          <a:blip r:embed="rId2" cstate="print"/>
          <a:srcRect/>
          <a:stretch>
            <a:fillRect/>
          </a:stretch>
        </p:blipFill>
        <p:spPr bwMode="auto">
          <a:xfrm>
            <a:off x="6732588" y="4292600"/>
            <a:ext cx="1871662" cy="16017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Den delen du själv bestämmer över</a:t>
            </a:r>
            <a:endParaRPr lang="sv-SE" dirty="0"/>
          </a:p>
        </p:txBody>
      </p:sp>
      <p:sp>
        <p:nvSpPr>
          <p:cNvPr id="5" name="Rectangle 3"/>
          <p:cNvSpPr txBox="1">
            <a:spLocks noChangeArrowheads="1"/>
          </p:cNvSpPr>
          <p:nvPr/>
        </p:nvSpPr>
        <p:spPr>
          <a:xfrm>
            <a:off x="2316162" y="1981200"/>
            <a:ext cx="6523037" cy="3913188"/>
          </a:xfrm>
          <a:prstGeom prst="rect">
            <a:avLst/>
          </a:prstGeom>
        </p:spPr>
        <p:txBody>
          <a:bodyPr/>
          <a:lstStyle/>
          <a:p>
            <a:pPr marL="269875" marR="0" lvl="0" indent="-269875" algn="l" defTabSz="914400" rtl="0" eaLnBrk="1" fontAlgn="auto" latinLnBrk="0" hangingPunct="1">
              <a:lnSpc>
                <a:spcPct val="100000"/>
              </a:lnSpc>
              <a:spcBef>
                <a:spcPct val="0"/>
              </a:spcBef>
              <a:spcAft>
                <a:spcPts val="1000"/>
              </a:spcAft>
              <a:buClrTx/>
              <a:buSzTx/>
              <a:buFontTx/>
              <a:buNone/>
              <a:tabLst/>
              <a:defRPr/>
            </a:pPr>
            <a:r>
              <a:rPr kumimoji="0" lang="sv-SE" sz="2000" b="1" i="0" u="none" strike="noStrike" kern="1200" cap="none" spc="0" normalizeH="0" baseline="0" noProof="0" dirty="0" smtClean="0">
                <a:ln>
                  <a:noFill/>
                </a:ln>
                <a:solidFill>
                  <a:schemeClr val="tx1"/>
                </a:solidFill>
                <a:effectLst/>
                <a:uLnTx/>
                <a:uFillTx/>
                <a:latin typeface="+mn-lt"/>
                <a:ea typeface="+mn-ea"/>
                <a:cs typeface="+mn-cs"/>
              </a:rPr>
              <a:t>Avgiftsbestämd ålderspension:</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4,5% av årsinkomsten </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Uttag från tidigast 55 år</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lang="sv-SE" sz="2000" smtClean="0"/>
              <a:t>Minsta utbetalningstid 5 år</a:t>
            </a:r>
            <a:endParaRPr kumimoji="0" lang="sv-SE" sz="2000" b="0"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0"/>
              </a:spcBef>
              <a:spcAft>
                <a:spcPts val="1000"/>
              </a:spcAft>
              <a:buClrTx/>
              <a:buSzTx/>
              <a:buFontTx/>
              <a:buNone/>
              <a:tabLst/>
              <a:defRPr/>
            </a:pPr>
            <a:endParaRPr kumimoji="0" lang="sv-SE" sz="2000" b="1" i="0" u="none" strike="noStrike" kern="1200" cap="none" spc="0" normalizeH="0" baseline="0" noProof="0" dirty="0" smtClean="0">
              <a:ln>
                <a:noFill/>
              </a:ln>
              <a:solidFill>
                <a:schemeClr val="tx1"/>
              </a:solidFill>
              <a:effectLst/>
              <a:uLnTx/>
              <a:uFillTx/>
              <a:latin typeface="+mn-lt"/>
              <a:ea typeface="+mn-ea"/>
              <a:cs typeface="+mn-cs"/>
            </a:endParaRPr>
          </a:p>
          <a:p>
            <a:pPr marL="269875" marR="0" lvl="0" indent="-269875" algn="l" defTabSz="914400" rtl="0" eaLnBrk="1" fontAlgn="auto" latinLnBrk="0" hangingPunct="1">
              <a:lnSpc>
                <a:spcPct val="100000"/>
              </a:lnSpc>
              <a:spcBef>
                <a:spcPct val="0"/>
              </a:spcBef>
              <a:spcAft>
                <a:spcPts val="1000"/>
              </a:spcAft>
              <a:buClrTx/>
              <a:buSzTx/>
              <a:buFontTx/>
              <a:buNone/>
              <a:tabLst/>
              <a:defRPr/>
            </a:pPr>
            <a:r>
              <a:rPr kumimoji="0" lang="sv-SE" sz="2000" b="1" i="0" u="none" strike="noStrike" kern="1200" cap="none" spc="0" normalizeH="0" baseline="0" noProof="0" dirty="0" smtClean="0">
                <a:ln>
                  <a:noFill/>
                </a:ln>
                <a:solidFill>
                  <a:schemeClr val="tx1"/>
                </a:solidFill>
                <a:effectLst/>
                <a:uLnTx/>
                <a:uFillTx/>
                <a:latin typeface="+mn-lt"/>
                <a:ea typeface="+mn-ea"/>
                <a:cs typeface="+mn-cs"/>
              </a:rPr>
              <a:t>Val som du själv kan göra:</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Vilken sparform väljer du?</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Vilket bolag väljer du?</a:t>
            </a:r>
          </a:p>
          <a:p>
            <a:pPr marL="269875" marR="0" lvl="0" indent="-269875" algn="l" defTabSz="914400" rtl="0" eaLnBrk="1" fontAlgn="auto" latinLnBrk="0" hangingPunct="1">
              <a:lnSpc>
                <a:spcPct val="100000"/>
              </a:lnSpc>
              <a:spcBef>
                <a:spcPct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Behöver du återbetalningsskydd?</a:t>
            </a:r>
          </a:p>
          <a:p>
            <a:pPr marL="269875" marR="0" lvl="0" indent="-269875" algn="l" defTabSz="914400" rtl="0" eaLnBrk="1" fontAlgn="auto" latinLnBrk="0" hangingPunct="1">
              <a:lnSpc>
                <a:spcPct val="100000"/>
              </a:lnSpc>
              <a:spcBef>
                <a:spcPct val="0"/>
              </a:spcBef>
              <a:spcAft>
                <a:spcPts val="1000"/>
              </a:spcAft>
              <a:buClrTx/>
              <a:buSzTx/>
              <a:buFontTx/>
              <a:buNone/>
              <a:tabLst/>
              <a:defRPr/>
            </a:pP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a:p>
            <a:pPr marL="539750" marR="0" lvl="1" indent="-269875" algn="l" defTabSz="914400" rtl="0" eaLnBrk="1" fontAlgn="auto" latinLnBrk="0" hangingPunct="1">
              <a:lnSpc>
                <a:spcPct val="100000"/>
              </a:lnSpc>
              <a:spcBef>
                <a:spcPct val="0"/>
              </a:spcBef>
              <a:spcAft>
                <a:spcPts val="1000"/>
              </a:spcAft>
              <a:buClrTx/>
              <a:buSzTx/>
              <a:tabLst/>
              <a:defRPr/>
            </a:pPr>
            <a:endParaRPr kumimoji="0" lang="sv-SE"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Bildobjekt 5" descr="pyramid.jpg.jpg"/>
          <p:cNvPicPr>
            <a:picLocks noChangeAspect="1"/>
          </p:cNvPicPr>
          <p:nvPr/>
        </p:nvPicPr>
        <p:blipFill>
          <a:blip r:embed="rId2" cstate="print"/>
          <a:srcRect/>
          <a:stretch>
            <a:fillRect/>
          </a:stretch>
        </p:blipFill>
        <p:spPr bwMode="auto">
          <a:xfrm>
            <a:off x="6732588" y="4292600"/>
            <a:ext cx="1871662" cy="1601788"/>
          </a:xfrm>
          <a:prstGeom prst="rect">
            <a:avLst/>
          </a:prstGeom>
          <a:noFill/>
          <a:ln w="9525">
            <a:noFill/>
            <a:miter lim="800000"/>
            <a:headEnd/>
            <a:tailEnd/>
          </a:ln>
        </p:spPr>
      </p:pic>
      <p:pic>
        <p:nvPicPr>
          <p:cNvPr id="7" name="Bildobjekt 7" descr="stefan_flytta_pension.png"/>
          <p:cNvPicPr>
            <a:picLocks noChangeAspect="1"/>
          </p:cNvPicPr>
          <p:nvPr/>
        </p:nvPicPr>
        <p:blipFill>
          <a:blip r:embed="rId3" cstate="print"/>
          <a:srcRect/>
          <a:stretch>
            <a:fillRect/>
          </a:stretch>
        </p:blipFill>
        <p:spPr bwMode="auto">
          <a:xfrm>
            <a:off x="0" y="1628775"/>
            <a:ext cx="2316163" cy="3600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Du väljer</a:t>
            </a:r>
            <a:endParaRPr lang="sv-SE" dirty="0"/>
          </a:p>
        </p:txBody>
      </p:sp>
      <p:pic>
        <p:nvPicPr>
          <p:cNvPr id="5" name="Bildobjekt 15" descr="pyramid.jpg.jpg"/>
          <p:cNvPicPr>
            <a:picLocks noChangeAspect="1"/>
          </p:cNvPicPr>
          <p:nvPr/>
        </p:nvPicPr>
        <p:blipFill>
          <a:blip r:embed="rId2" cstate="print"/>
          <a:srcRect/>
          <a:stretch>
            <a:fillRect/>
          </a:stretch>
        </p:blipFill>
        <p:spPr bwMode="auto">
          <a:xfrm>
            <a:off x="7920584" y="5157788"/>
            <a:ext cx="791666" cy="676865"/>
          </a:xfrm>
          <a:prstGeom prst="rect">
            <a:avLst/>
          </a:prstGeom>
          <a:noFill/>
          <a:ln w="9525">
            <a:noFill/>
            <a:miter lim="800000"/>
            <a:headEnd/>
            <a:tailEnd/>
          </a:ln>
        </p:spPr>
      </p:pic>
      <p:sp>
        <p:nvSpPr>
          <p:cNvPr id="6" name="Rektangel 5"/>
          <p:cNvSpPr/>
          <p:nvPr/>
        </p:nvSpPr>
        <p:spPr bwMode="auto">
          <a:xfrm>
            <a:off x="4191000" y="2514601"/>
            <a:ext cx="3428999" cy="3052762"/>
          </a:xfrm>
          <a:prstGeom prst="rect">
            <a:avLst/>
          </a:prstGeom>
          <a:solidFill>
            <a:schemeClr val="accent6">
              <a:lumMod val="20000"/>
              <a:lumOff val="80000"/>
            </a:schemeClr>
          </a:solidFill>
          <a:ln w="0"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sv-SE" dirty="0">
              <a:latin typeface="Arial" charset="0"/>
              <a:ea typeface="+mn-ea"/>
            </a:endParaRPr>
          </a:p>
        </p:txBody>
      </p:sp>
      <p:sp>
        <p:nvSpPr>
          <p:cNvPr id="7" name="Rektangel 6"/>
          <p:cNvSpPr/>
          <p:nvPr/>
        </p:nvSpPr>
        <p:spPr bwMode="auto">
          <a:xfrm>
            <a:off x="4191000" y="1828800"/>
            <a:ext cx="3429000" cy="533400"/>
          </a:xfrm>
          <a:prstGeom prst="rect">
            <a:avLst/>
          </a:prstGeom>
          <a:solidFill>
            <a:schemeClr val="accent3"/>
          </a:solidFill>
          <a:ln w="0" cap="flat" cmpd="sng" algn="ctr">
            <a:solidFill>
              <a:schemeClr val="accent1">
                <a:lumMod val="75000"/>
              </a:schemeClr>
            </a:solidFill>
            <a:prstDash val="solid"/>
            <a:round/>
            <a:headEnd type="none" w="med" len="med"/>
            <a:tailEnd type="none" w="med" len="med"/>
          </a:ln>
          <a:effectLst/>
        </p:spPr>
        <p:txBody>
          <a:bodyPr/>
          <a:lstStyle/>
          <a:p>
            <a:pPr>
              <a:defRPr/>
            </a:pPr>
            <a:endParaRPr lang="sv-SE" dirty="0">
              <a:latin typeface="Arial" charset="0"/>
              <a:ea typeface="+mn-ea"/>
            </a:endParaRPr>
          </a:p>
        </p:txBody>
      </p:sp>
      <p:sp>
        <p:nvSpPr>
          <p:cNvPr id="8" name="Rektangel 7"/>
          <p:cNvSpPr/>
          <p:nvPr/>
        </p:nvSpPr>
        <p:spPr bwMode="auto">
          <a:xfrm>
            <a:off x="685800" y="2514600"/>
            <a:ext cx="3276600" cy="3052763"/>
          </a:xfrm>
          <a:prstGeom prst="rect">
            <a:avLst/>
          </a:prstGeom>
          <a:solidFill>
            <a:schemeClr val="accent6">
              <a:lumMod val="20000"/>
              <a:lumOff val="80000"/>
            </a:schemeClr>
          </a:solidFill>
          <a:ln w="0"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lang="sv-SE" dirty="0">
              <a:latin typeface="Arial" charset="0"/>
              <a:ea typeface="+mn-ea"/>
            </a:endParaRPr>
          </a:p>
        </p:txBody>
      </p:sp>
      <p:sp>
        <p:nvSpPr>
          <p:cNvPr id="9" name="Rektangel 8"/>
          <p:cNvSpPr/>
          <p:nvPr/>
        </p:nvSpPr>
        <p:spPr bwMode="auto">
          <a:xfrm>
            <a:off x="685800" y="1828800"/>
            <a:ext cx="3276600" cy="533400"/>
          </a:xfrm>
          <a:prstGeom prst="rect">
            <a:avLst/>
          </a:prstGeom>
          <a:solidFill>
            <a:schemeClr val="accent3"/>
          </a:solidFill>
          <a:ln w="0" cap="flat" cmpd="sng" algn="ctr">
            <a:solidFill>
              <a:schemeClr val="accent1">
                <a:lumMod val="75000"/>
              </a:schemeClr>
            </a:solidFill>
            <a:prstDash val="solid"/>
            <a:round/>
            <a:headEnd type="none" w="med" len="med"/>
            <a:tailEnd type="none" w="med" len="med"/>
          </a:ln>
          <a:effectLst/>
        </p:spPr>
        <p:txBody>
          <a:bodyPr/>
          <a:lstStyle/>
          <a:p>
            <a:pPr>
              <a:defRPr/>
            </a:pPr>
            <a:endParaRPr lang="sv-SE" dirty="0">
              <a:latin typeface="Arial" charset="0"/>
              <a:ea typeface="+mn-ea"/>
            </a:endParaRPr>
          </a:p>
        </p:txBody>
      </p:sp>
      <p:sp>
        <p:nvSpPr>
          <p:cNvPr id="10" name="Rectangle 6"/>
          <p:cNvSpPr>
            <a:spLocks noChangeArrowheads="1"/>
          </p:cNvSpPr>
          <p:nvPr/>
        </p:nvSpPr>
        <p:spPr bwMode="auto">
          <a:xfrm>
            <a:off x="4240213" y="4243388"/>
            <a:ext cx="3352800" cy="1323975"/>
          </a:xfrm>
          <a:prstGeom prst="rect">
            <a:avLst/>
          </a:prstGeom>
          <a:noFill/>
          <a:ln w="9525">
            <a:noFill/>
            <a:miter lim="800000"/>
            <a:headEnd/>
            <a:tailEnd/>
          </a:ln>
        </p:spPr>
        <p:txBody>
          <a:bodyPr wrap="none">
            <a:spAutoFit/>
          </a:bodyPr>
          <a:lstStyle/>
          <a:p>
            <a:pPr>
              <a:buClr>
                <a:schemeClr val="tx1"/>
              </a:buClr>
              <a:buFontTx/>
              <a:buChar char="•"/>
              <a:tabLst>
                <a:tab pos="176213" algn="l"/>
              </a:tabLst>
            </a:pPr>
            <a:r>
              <a:rPr lang="sv-SE" sz="2000" dirty="0"/>
              <a:t> </a:t>
            </a:r>
            <a:r>
              <a:rPr lang="sv-SE" sz="2000" dirty="0" smtClean="0"/>
              <a:t>Inget </a:t>
            </a:r>
            <a:r>
              <a:rPr lang="sv-SE" sz="2000" dirty="0"/>
              <a:t>garanterat pensions-</a:t>
            </a:r>
          </a:p>
          <a:p>
            <a:pPr>
              <a:buClr>
                <a:schemeClr val="tx1"/>
              </a:buClr>
              <a:tabLst>
                <a:tab pos="176213" algn="l"/>
              </a:tabLst>
            </a:pPr>
            <a:r>
              <a:rPr lang="sv-SE" sz="2000" dirty="0"/>
              <a:t>  	belopp, möjlighet till högre </a:t>
            </a:r>
          </a:p>
          <a:p>
            <a:pPr>
              <a:buClr>
                <a:schemeClr val="tx1"/>
              </a:buClr>
              <a:tabLst>
                <a:tab pos="176213" algn="l"/>
              </a:tabLst>
            </a:pPr>
            <a:r>
              <a:rPr lang="sv-SE" sz="2000" dirty="0"/>
              <a:t>  	avkastning, men också </a:t>
            </a:r>
            <a:br>
              <a:rPr lang="sv-SE" sz="2000" dirty="0"/>
            </a:br>
            <a:r>
              <a:rPr lang="sv-SE" sz="2000" dirty="0"/>
              <a:t>	högre risk</a:t>
            </a:r>
          </a:p>
        </p:txBody>
      </p:sp>
      <p:sp>
        <p:nvSpPr>
          <p:cNvPr id="11" name="Rectangle 7"/>
          <p:cNvSpPr>
            <a:spLocks noChangeArrowheads="1"/>
          </p:cNvSpPr>
          <p:nvPr/>
        </p:nvSpPr>
        <p:spPr bwMode="auto">
          <a:xfrm>
            <a:off x="752475" y="1889125"/>
            <a:ext cx="2518126" cy="397545"/>
          </a:xfrm>
          <a:prstGeom prst="rect">
            <a:avLst/>
          </a:prstGeom>
          <a:noFill/>
          <a:ln w="12700">
            <a:noFill/>
            <a:miter lim="800000"/>
            <a:headEnd/>
            <a:tailEnd/>
          </a:ln>
        </p:spPr>
        <p:txBody>
          <a:bodyPr wrap="none" lIns="90488" tIns="44450" rIns="90488" bIns="44450">
            <a:spAutoFit/>
          </a:bodyPr>
          <a:lstStyle/>
          <a:p>
            <a:r>
              <a:rPr lang="sv-SE" sz="2000" b="1" dirty="0"/>
              <a:t>Traditionell försäkring</a:t>
            </a:r>
          </a:p>
        </p:txBody>
      </p:sp>
      <p:sp>
        <p:nvSpPr>
          <p:cNvPr id="12" name="Rectangle 8"/>
          <p:cNvSpPr>
            <a:spLocks noChangeArrowheads="1"/>
          </p:cNvSpPr>
          <p:nvPr/>
        </p:nvSpPr>
        <p:spPr bwMode="auto">
          <a:xfrm>
            <a:off x="785813" y="2590800"/>
            <a:ext cx="2754312" cy="704850"/>
          </a:xfrm>
          <a:prstGeom prst="rect">
            <a:avLst/>
          </a:prstGeom>
          <a:noFill/>
          <a:ln w="12700">
            <a:noFill/>
            <a:miter lim="800000"/>
            <a:headEnd/>
            <a:tailEnd/>
          </a:ln>
        </p:spPr>
        <p:txBody>
          <a:bodyPr wrap="none" lIns="90488" tIns="44450" rIns="90488" bIns="44450">
            <a:spAutoFit/>
          </a:bodyPr>
          <a:lstStyle/>
          <a:p>
            <a:pPr>
              <a:buFont typeface="Arial" pitchFamily="34" charset="0"/>
              <a:buChar char="•"/>
              <a:tabLst>
                <a:tab pos="176213" algn="l"/>
              </a:tabLst>
            </a:pPr>
            <a:r>
              <a:rPr lang="sv-SE" sz="2000"/>
              <a:t> Pensionsbolaget </a:t>
            </a:r>
            <a:br>
              <a:rPr lang="sv-SE" sz="2000"/>
            </a:br>
            <a:r>
              <a:rPr lang="sv-SE" sz="2000"/>
              <a:t>	bestämmer placering</a:t>
            </a:r>
          </a:p>
        </p:txBody>
      </p:sp>
      <p:sp>
        <p:nvSpPr>
          <p:cNvPr id="13" name="Rectangle 9"/>
          <p:cNvSpPr>
            <a:spLocks noChangeArrowheads="1"/>
          </p:cNvSpPr>
          <p:nvPr/>
        </p:nvSpPr>
        <p:spPr bwMode="auto">
          <a:xfrm>
            <a:off x="763588" y="4267200"/>
            <a:ext cx="2800350" cy="1016000"/>
          </a:xfrm>
          <a:prstGeom prst="rect">
            <a:avLst/>
          </a:prstGeom>
          <a:noFill/>
          <a:ln w="9525">
            <a:noFill/>
            <a:miter lim="800000"/>
            <a:headEnd/>
            <a:tailEnd/>
          </a:ln>
        </p:spPr>
        <p:txBody>
          <a:bodyPr wrap="none">
            <a:spAutoFit/>
          </a:bodyPr>
          <a:lstStyle/>
          <a:p>
            <a:pPr>
              <a:buClr>
                <a:schemeClr val="tx1"/>
              </a:buClr>
              <a:buFontTx/>
              <a:buChar char="•"/>
              <a:tabLst>
                <a:tab pos="176213" algn="l"/>
              </a:tabLst>
            </a:pPr>
            <a:r>
              <a:rPr lang="sv-SE" sz="2000" dirty="0"/>
              <a:t> </a:t>
            </a:r>
            <a:r>
              <a:rPr lang="sv-SE" sz="2000" dirty="0" smtClean="0"/>
              <a:t>Garanterat </a:t>
            </a:r>
            <a:r>
              <a:rPr lang="sv-SE" sz="2000" dirty="0"/>
              <a:t>pensions-</a:t>
            </a:r>
          </a:p>
          <a:p>
            <a:pPr>
              <a:buClr>
                <a:schemeClr val="tx1"/>
              </a:buClr>
              <a:tabLst>
                <a:tab pos="176213" algn="l"/>
              </a:tabLst>
            </a:pPr>
            <a:r>
              <a:rPr lang="sv-SE" sz="2000" dirty="0"/>
              <a:t>  	belopp med möjlighet </a:t>
            </a:r>
            <a:br>
              <a:rPr lang="sv-SE" sz="2000" dirty="0"/>
            </a:br>
            <a:r>
              <a:rPr lang="sv-SE" sz="2000" dirty="0"/>
              <a:t>	till högre pension </a:t>
            </a:r>
          </a:p>
        </p:txBody>
      </p:sp>
      <p:sp>
        <p:nvSpPr>
          <p:cNvPr id="14" name="Rectangle 10"/>
          <p:cNvSpPr>
            <a:spLocks noChangeArrowheads="1"/>
          </p:cNvSpPr>
          <p:nvPr/>
        </p:nvSpPr>
        <p:spPr bwMode="auto">
          <a:xfrm>
            <a:off x="4191000" y="1889125"/>
            <a:ext cx="3089275" cy="396875"/>
          </a:xfrm>
          <a:prstGeom prst="rect">
            <a:avLst/>
          </a:prstGeom>
          <a:noFill/>
          <a:ln w="12700">
            <a:noFill/>
            <a:miter lim="800000"/>
            <a:headEnd/>
            <a:tailEnd/>
          </a:ln>
        </p:spPr>
        <p:txBody>
          <a:bodyPr wrap="square" lIns="90488" tIns="44450" rIns="90488" bIns="44450">
            <a:spAutoFit/>
          </a:bodyPr>
          <a:lstStyle/>
          <a:p>
            <a:r>
              <a:rPr lang="sv-SE" sz="2000" b="1" dirty="0"/>
              <a:t> Fondförsäkring        </a:t>
            </a:r>
          </a:p>
        </p:txBody>
      </p:sp>
      <p:sp>
        <p:nvSpPr>
          <p:cNvPr id="15" name="Rectangle 11"/>
          <p:cNvSpPr>
            <a:spLocks noChangeArrowheads="1"/>
          </p:cNvSpPr>
          <p:nvPr/>
        </p:nvSpPr>
        <p:spPr bwMode="auto">
          <a:xfrm>
            <a:off x="4270375" y="2590800"/>
            <a:ext cx="3119438" cy="396875"/>
          </a:xfrm>
          <a:prstGeom prst="rect">
            <a:avLst/>
          </a:prstGeom>
          <a:noFill/>
          <a:ln w="12700">
            <a:noFill/>
            <a:miter lim="800000"/>
            <a:headEnd/>
            <a:tailEnd/>
          </a:ln>
        </p:spPr>
        <p:txBody>
          <a:bodyPr wrap="none" lIns="90488" tIns="44450" rIns="90488" bIns="44450">
            <a:spAutoFit/>
          </a:bodyPr>
          <a:lstStyle/>
          <a:p>
            <a:pPr>
              <a:buClr>
                <a:schemeClr val="tx1"/>
              </a:buClr>
              <a:buFontTx/>
              <a:buChar char="•"/>
            </a:pPr>
            <a:r>
              <a:rPr lang="sv-SE" sz="2000" b="1" dirty="0"/>
              <a:t> </a:t>
            </a:r>
            <a:r>
              <a:rPr lang="sv-SE" sz="2000" dirty="0"/>
              <a:t>Du bestämmer placering</a:t>
            </a:r>
          </a:p>
        </p:txBody>
      </p:sp>
      <p:sp>
        <p:nvSpPr>
          <p:cNvPr id="16" name="Rectangle 13"/>
          <p:cNvSpPr>
            <a:spLocks noChangeArrowheads="1"/>
          </p:cNvSpPr>
          <p:nvPr/>
        </p:nvSpPr>
        <p:spPr bwMode="auto">
          <a:xfrm>
            <a:off x="801688" y="3394075"/>
            <a:ext cx="2863850" cy="708025"/>
          </a:xfrm>
          <a:prstGeom prst="rect">
            <a:avLst/>
          </a:prstGeom>
          <a:noFill/>
          <a:ln w="9525">
            <a:noFill/>
            <a:miter lim="800000"/>
            <a:headEnd/>
            <a:tailEnd/>
          </a:ln>
        </p:spPr>
        <p:txBody>
          <a:bodyPr wrap="none">
            <a:spAutoFit/>
          </a:bodyPr>
          <a:lstStyle/>
          <a:p>
            <a:pPr>
              <a:buClr>
                <a:schemeClr val="tx1"/>
              </a:buClr>
              <a:buFontTx/>
              <a:buChar char="•"/>
            </a:pPr>
            <a:r>
              <a:rPr lang="sv-SE" sz="2000"/>
              <a:t> Både aktier och ränte-</a:t>
            </a:r>
          </a:p>
          <a:p>
            <a:pPr>
              <a:buClr>
                <a:schemeClr val="tx1"/>
              </a:buClr>
            </a:pPr>
            <a:r>
              <a:rPr lang="sv-SE" sz="2000"/>
              <a:t>  bärande papper</a:t>
            </a:r>
          </a:p>
        </p:txBody>
      </p:sp>
      <p:sp>
        <p:nvSpPr>
          <p:cNvPr id="17" name="Rectangle 14"/>
          <p:cNvSpPr>
            <a:spLocks noChangeArrowheads="1"/>
          </p:cNvSpPr>
          <p:nvPr/>
        </p:nvSpPr>
        <p:spPr bwMode="auto">
          <a:xfrm>
            <a:off x="4273550" y="3352800"/>
            <a:ext cx="2513959" cy="705321"/>
          </a:xfrm>
          <a:prstGeom prst="rect">
            <a:avLst/>
          </a:prstGeom>
          <a:noFill/>
          <a:ln w="12700">
            <a:noFill/>
            <a:miter lim="800000"/>
            <a:headEnd/>
            <a:tailEnd/>
          </a:ln>
        </p:spPr>
        <p:txBody>
          <a:bodyPr wrap="none" lIns="90488" tIns="44450" rIns="90488" bIns="44450">
            <a:spAutoFit/>
          </a:bodyPr>
          <a:lstStyle/>
          <a:p>
            <a:pPr>
              <a:buClr>
                <a:schemeClr val="tx1"/>
              </a:buClr>
              <a:buFontTx/>
              <a:buChar char="•"/>
              <a:tabLst>
                <a:tab pos="177800" algn="l"/>
              </a:tabLst>
            </a:pPr>
            <a:r>
              <a:rPr lang="sv-SE" sz="2000" b="1" dirty="0"/>
              <a:t> </a:t>
            </a:r>
            <a:r>
              <a:rPr lang="sv-SE" sz="2000" dirty="0" smtClean="0"/>
              <a:t>Pengarna </a:t>
            </a:r>
            <a:r>
              <a:rPr lang="sv-SE" sz="2000" dirty="0"/>
              <a:t>förvaltas i </a:t>
            </a:r>
            <a:br>
              <a:rPr lang="sv-SE" sz="2000" dirty="0"/>
            </a:br>
            <a:r>
              <a:rPr lang="sv-SE" sz="2000" dirty="0"/>
              <a:t>	fonder som du väljer</a:t>
            </a:r>
          </a:p>
        </p:txBody>
      </p:sp>
    </p:spTree>
  </p:cSld>
  <p:clrMapOvr>
    <a:masterClrMapping/>
  </p:clrMapOvr>
</p:sld>
</file>

<file path=ppt/theme/theme1.xml><?xml version="1.0" encoding="utf-8"?>
<a:theme xmlns:a="http://schemas.openxmlformats.org/drawingml/2006/main" name="KPA med sidfot">
  <a:themeElements>
    <a:clrScheme name="KPA">
      <a:dk1>
        <a:sysClr val="windowText" lastClr="000000"/>
      </a:dk1>
      <a:lt1>
        <a:sysClr val="window" lastClr="FFFFFF"/>
      </a:lt1>
      <a:dk2>
        <a:srgbClr val="297E3E"/>
      </a:dk2>
      <a:lt2>
        <a:srgbClr val="EEECE1"/>
      </a:lt2>
      <a:accent1>
        <a:srgbClr val="297E3E"/>
      </a:accent1>
      <a:accent2>
        <a:srgbClr val="60A957"/>
      </a:accent2>
      <a:accent3>
        <a:srgbClr val="E9F4D5"/>
      </a:accent3>
      <a:accent4>
        <a:srgbClr val="AA8D76"/>
      </a:accent4>
      <a:accent5>
        <a:srgbClr val="CFBFB2"/>
      </a:accent5>
      <a:accent6>
        <a:srgbClr val="9D143E"/>
      </a:accent6>
      <a:hlink>
        <a:srgbClr val="EDBFC8"/>
      </a:hlink>
      <a:folHlink>
        <a:srgbClr val="297E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ön ram med sidfot">
  <a:themeElements>
    <a:clrScheme name="KPA">
      <a:dk1>
        <a:sysClr val="windowText" lastClr="000000"/>
      </a:dk1>
      <a:lt1>
        <a:sysClr val="window" lastClr="FFFFFF"/>
      </a:lt1>
      <a:dk2>
        <a:srgbClr val="297E3E"/>
      </a:dk2>
      <a:lt2>
        <a:srgbClr val="EEECE1"/>
      </a:lt2>
      <a:accent1>
        <a:srgbClr val="297E3E"/>
      </a:accent1>
      <a:accent2>
        <a:srgbClr val="60A957"/>
      </a:accent2>
      <a:accent3>
        <a:srgbClr val="E9F4D5"/>
      </a:accent3>
      <a:accent4>
        <a:srgbClr val="AA8D76"/>
      </a:accent4>
      <a:accent5>
        <a:srgbClr val="CFBFB2"/>
      </a:accent5>
      <a:accent6>
        <a:srgbClr val="9D143E"/>
      </a:accent6>
      <a:hlink>
        <a:srgbClr val="EDBFC8"/>
      </a:hlink>
      <a:folHlink>
        <a:srgbClr val="297E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KPA med sidfot</Template>
  <TotalTime>100</TotalTime>
  <Words>610</Words>
  <Application>Microsoft Office PowerPoint</Application>
  <PresentationFormat>Bildspel på skärmen (4:3)</PresentationFormat>
  <Paragraphs>116</Paragraphs>
  <Slides>17</Slides>
  <Notes>2</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17</vt:i4>
      </vt:variant>
    </vt:vector>
  </HeadingPairs>
  <TitlesOfParts>
    <vt:vector size="24" baseType="lpstr">
      <vt:lpstr>Arial</vt:lpstr>
      <vt:lpstr>Calibri</vt:lpstr>
      <vt:lpstr>Times New Roman</vt:lpstr>
      <vt:lpstr>Verdana</vt:lpstr>
      <vt:lpstr>KPA med sidfot</vt:lpstr>
      <vt:lpstr>Grön ram med sidfot</vt:lpstr>
      <vt:lpstr>Photo Editor-foto</vt:lpstr>
      <vt:lpstr>Den allmänna pensionen-från staten</vt:lpstr>
      <vt:lpstr>Den allmänna pensionen har flera delar</vt:lpstr>
      <vt:lpstr>Avgifterna sänker din pension</vt:lpstr>
      <vt:lpstr>Avgifterna sänker din pension</vt:lpstr>
      <vt:lpstr>Tjänstepension betalas av din arbetsgivare</vt:lpstr>
      <vt:lpstr>KAP-KL för dig som arbetar inom kommun eller landsting och är född före 1986</vt:lpstr>
      <vt:lpstr>Tjänstepension KAP-KL</vt:lpstr>
      <vt:lpstr>Den delen du själv bestämmer över</vt:lpstr>
      <vt:lpstr>Du väljer</vt:lpstr>
      <vt:lpstr>Vad händer om du inte väljer?</vt:lpstr>
      <vt:lpstr>Behöver du återbetalningsskydd?</vt:lpstr>
      <vt:lpstr>Skydd för dina efterlevande</vt:lpstr>
      <vt:lpstr>Mer skydd för dina efterlevande</vt:lpstr>
      <vt:lpstr>För dig som vill veta mer</vt:lpstr>
      <vt:lpstr>Andra tjänstepensionsområden</vt:lpstr>
      <vt:lpstr>PowerPoint-presentation</vt:lpstr>
      <vt:lpstr>PowerPoint-presentation</vt:lpstr>
    </vt:vector>
  </TitlesOfParts>
  <Company>Folksamgruppen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KCTE02</dc:creator>
  <cp:lastModifiedBy>Krister Bergström</cp:lastModifiedBy>
  <cp:revision>27</cp:revision>
  <dcterms:created xsi:type="dcterms:W3CDTF">2014-02-05T14:11:00Z</dcterms:created>
  <dcterms:modified xsi:type="dcterms:W3CDTF">2017-10-06T13:23:30Z</dcterms:modified>
</cp:coreProperties>
</file>